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1" r:id="rId2"/>
    <p:sldId id="257" r:id="rId3"/>
    <p:sldId id="317" r:id="rId4"/>
    <p:sldId id="356" r:id="rId5"/>
    <p:sldId id="357" r:id="rId6"/>
    <p:sldId id="359" r:id="rId7"/>
    <p:sldId id="360" r:id="rId8"/>
    <p:sldId id="361" r:id="rId9"/>
    <p:sldId id="353" r:id="rId10"/>
    <p:sldId id="336" r:id="rId11"/>
    <p:sldId id="358" r:id="rId12"/>
    <p:sldId id="342" r:id="rId13"/>
    <p:sldId id="320" r:id="rId14"/>
    <p:sldId id="363" r:id="rId15"/>
    <p:sldId id="364" r:id="rId16"/>
    <p:sldId id="365" r:id="rId17"/>
    <p:sldId id="345" r:id="rId18"/>
    <p:sldId id="351" r:id="rId19"/>
    <p:sldId id="333" r:id="rId20"/>
    <p:sldId id="354" r:id="rId21"/>
    <p:sldId id="366" r:id="rId22"/>
    <p:sldId id="327" r:id="rId23"/>
    <p:sldId id="346" r:id="rId24"/>
    <p:sldId id="334" r:id="rId25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RzAFlHMh2kquC2s03BwOA==" hashData="15zZ2/1hDZt1jPKC5Wq9XJuZOXSh3iL14Gh5oDfBKdBY0XL4YtqLmk8oX1pBvNQzaxe+sv8XKB+/+wS7rcH6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Marlos" initials="RM" lastIdx="1" clrIdx="0">
    <p:extLst>
      <p:ext uri="{19B8F6BF-5375-455C-9EA6-DF929625EA0E}">
        <p15:presenceInfo xmlns:p15="http://schemas.microsoft.com/office/powerpoint/2012/main" userId="S-1-5-21-318840984-2323357258-930068938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50"/>
    <a:srgbClr val="023666"/>
    <a:srgbClr val="FF9900"/>
    <a:srgbClr val="013766"/>
    <a:srgbClr val="023769"/>
    <a:srgbClr val="013D71"/>
    <a:srgbClr val="003399"/>
    <a:srgbClr val="004080"/>
    <a:srgbClr val="12753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554" autoAdjust="0"/>
  </p:normalViewPr>
  <p:slideViewPr>
    <p:cSldViewPr>
      <p:cViewPr varScale="1">
        <p:scale>
          <a:sx n="109" d="100"/>
          <a:sy n="109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6B3C399D-8D3E-4F36-8D62-5D24262C9A1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1ABA0FCA-53C3-45B4-B00A-12FDFE3402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87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A18B5582-2EBC-4FFB-B008-BC49DC07FFA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9938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089" y="4860926"/>
            <a:ext cx="5683886" cy="4605338"/>
          </a:xfrm>
          <a:prstGeom prst="rect">
            <a:avLst/>
          </a:prstGeom>
        </p:spPr>
        <p:txBody>
          <a:bodyPr vert="horz" lIns="91459" tIns="45730" rIns="91459" bIns="4573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43909DC4-9015-439D-BE23-9D082C4A12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845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747F-18EB-42F9-A6D7-93CC0E8C2CC0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9E05-D648-4582-BA22-1F54D646C8A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0FB2-4BF3-4A0C-8177-4582DDC16B24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5FEC-012C-4C87-A0A7-7E00F97DEDE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E50-133D-4719-8B4C-4FA9F7CAFAC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ABE-6BBC-45B9-9137-976C65474F44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7D48-0C70-43E0-9366-2897E59C5574}" type="datetime1">
              <a:rPr lang="pt-BR" smtClean="0"/>
              <a:t>11/10/2023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91D7-5BDB-4CF4-A2AD-D6ACD8AFD320}" type="datetime1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B44D-0D68-49EF-A81F-F4CF94391650}" type="datetime1">
              <a:rPr lang="pt-BR" smtClean="0"/>
              <a:t>11/10/2023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8C9-264F-406B-936B-7A13CFDDA83E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5ACE-A642-43ED-ABBB-9D8FFF14B79D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972C-1675-4E2F-8F1A-84F9BD15A49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0D76C6A-BBDA-408A-B58A-86EA14D6F3D9}"/>
              </a:ext>
            </a:extLst>
          </p:cNvPr>
          <p:cNvSpPr/>
          <p:nvPr/>
        </p:nvSpPr>
        <p:spPr>
          <a:xfrm>
            <a:off x="0" y="5445224"/>
            <a:ext cx="9144000" cy="1395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 smtClean="0">
                <a:solidFill>
                  <a:schemeClr val="tx2">
                    <a:lumMod val="50000"/>
                  </a:schemeClr>
                </a:solidFill>
              </a:rPr>
              <a:t>MUNICÍPIO DE CAMAÇARI</a:t>
            </a:r>
          </a:p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AVALIAÇÃO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DAS METAS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FISCAIS - 3º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QUADRIMESTRE DE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2022</a:t>
            </a:r>
            <a:endParaRPr lang="pt-B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3794490"/>
            <a:ext cx="9144000" cy="16507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Resultado de imagem para CAMAÇARI BRASÃ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1"/>
          <a:stretch/>
        </p:blipFill>
        <p:spPr bwMode="auto">
          <a:xfrm>
            <a:off x="2794347" y="404664"/>
            <a:ext cx="3555305" cy="30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72107"/>
          <a:stretch/>
        </p:blipFill>
        <p:spPr>
          <a:xfrm>
            <a:off x="88423" y="2996952"/>
            <a:ext cx="9020081" cy="16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1524000"/>
            <a:ext cx="8353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FISCAIS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8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04950"/>
            <a:ext cx="84201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PRIMÁRIO E NOMINAL</a:t>
            </a: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94587"/>
            <a:ext cx="7920000" cy="3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 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1484784"/>
            <a:ext cx="85058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 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547812"/>
            <a:ext cx="86296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DDF7BB8-8150-4CD3-8EE0-86E8EE994A3C}"/>
              </a:ext>
            </a:extLst>
          </p:cNvPr>
          <p:cNvSpPr/>
          <p:nvPr/>
        </p:nvSpPr>
        <p:spPr>
          <a:xfrm>
            <a:off x="0" y="2204864"/>
            <a:ext cx="9144000" cy="22868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 E </a:t>
            </a: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CONSTITUCIONAIS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COM PESSOAL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1556791"/>
            <a:ext cx="8640000" cy="47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EDUCAÇÃO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8640000" cy="398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6590" y="1422003"/>
            <a:ext cx="857081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900" dirty="0"/>
          </a:p>
          <a:p>
            <a:pPr algn="just"/>
            <a:r>
              <a:rPr lang="pt-BR" sz="1900" dirty="0"/>
              <a:t>Cumprir um requisito legal: Demonstrar e avaliar o cumprimento das metas fiscais no </a:t>
            </a:r>
            <a:r>
              <a:rPr lang="pt-BR" sz="1900" b="1" dirty="0" smtClean="0"/>
              <a:t>3º </a:t>
            </a:r>
            <a:r>
              <a:rPr lang="pt-BR" sz="1900" b="1" dirty="0"/>
              <a:t>Quadrimestre de </a:t>
            </a:r>
            <a:r>
              <a:rPr lang="pt-BR" sz="1900" b="1" dirty="0" smtClean="0"/>
              <a:t>2022</a:t>
            </a:r>
            <a:r>
              <a:rPr lang="pt-BR" sz="1900" dirty="0" smtClean="0"/>
              <a:t>, </a:t>
            </a:r>
            <a:r>
              <a:rPr lang="pt-BR" sz="1900" dirty="0"/>
              <a:t>conforme disposto no § 4° do artigo 9° da Lei de Responsabilidade Fiscal, assim redigido:</a:t>
            </a:r>
          </a:p>
          <a:p>
            <a:pPr algn="just"/>
            <a:endParaRPr lang="pt-BR" sz="1900" dirty="0"/>
          </a:p>
          <a:p>
            <a:pPr lvl="4" algn="just"/>
            <a:r>
              <a:rPr lang="pt-BR" sz="1900" b="1" i="1" dirty="0"/>
              <a:t>“Até o final dos meses de maio, setembro e </a:t>
            </a:r>
            <a:r>
              <a:rPr 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fevereiro</a:t>
            </a:r>
            <a:r>
              <a:rPr lang="pt-BR" sz="1900" b="1" i="1" dirty="0"/>
              <a:t>, o Poder Executivo demonstrará e avaliará o cumprimento das metas fiscais de cada quadrimestre, em audiência pública na comissão referida no § 1º do art. 166 da Constituição ou equivalente nas Casas Legislativas estaduais e municipais”.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Dar ciência à sociedade da evolução dos números fiscais </a:t>
            </a:r>
            <a:r>
              <a:rPr lang="pt-BR" sz="1900" dirty="0" smtClean="0"/>
              <a:t>da Municipalidade.</a:t>
            </a:r>
            <a:endParaRPr lang="pt-BR" sz="1900" dirty="0"/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Controle e Planejamento: o acompanhamento periódico da execução orçamentária permite estimar a evolução das receitas e despesas do exercício e antecipar a necessidade de correções de rumo a tempo de garantir o cumprimento das metas fiscais definidas na </a:t>
            </a:r>
            <a:r>
              <a:rPr lang="pt-BR" sz="1900" dirty="0" err="1"/>
              <a:t>LDO</a:t>
            </a:r>
            <a:r>
              <a:rPr lang="pt-BR" sz="1900" dirty="0"/>
              <a:t>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DA AUDIÊNCIA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844824"/>
            <a:ext cx="8640000" cy="43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DO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65293"/>
          <a:stretch/>
        </p:blipFill>
        <p:spPr>
          <a:xfrm>
            <a:off x="2771800" y="1556792"/>
            <a:ext cx="3312368" cy="415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SAÚDE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700808"/>
            <a:ext cx="8640000" cy="444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F57C69-39DF-481E-B8B1-27B8B9F06B55}"/>
              </a:ext>
            </a:extLst>
          </p:cNvPr>
          <p:cNvSpPr txBox="1"/>
          <p:nvPr/>
        </p:nvSpPr>
        <p:spPr>
          <a:xfrm>
            <a:off x="288031" y="3645024"/>
            <a:ext cx="8532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 Relatório de Gestão Fiscal – </a:t>
            </a:r>
            <a:r>
              <a:rPr lang="pt-BR" sz="2000" b="1" dirty="0" err="1">
                <a:solidFill>
                  <a:srgbClr val="003750"/>
                </a:solidFill>
              </a:rPr>
              <a:t>RGF</a:t>
            </a:r>
            <a:r>
              <a:rPr lang="pt-BR" sz="2000" b="1" dirty="0">
                <a:solidFill>
                  <a:srgbClr val="003750"/>
                </a:solidFill>
              </a:rPr>
              <a:t> </a:t>
            </a:r>
            <a:r>
              <a:rPr lang="pt-BR" sz="2000" b="1" dirty="0" smtClean="0">
                <a:solidFill>
                  <a:srgbClr val="003750"/>
                </a:solidFill>
              </a:rPr>
              <a:t>(3º Quadrimestre/2022) </a:t>
            </a:r>
            <a:r>
              <a:rPr lang="pt-BR" sz="2000" b="1" dirty="0">
                <a:solidFill>
                  <a:srgbClr val="003750"/>
                </a:solidFill>
              </a:rPr>
              <a:t>e o Relatório Resumido da Execução Orçamentária – </a:t>
            </a:r>
            <a:r>
              <a:rPr lang="pt-BR" sz="2000" b="1" dirty="0" err="1">
                <a:solidFill>
                  <a:srgbClr val="003750"/>
                </a:solidFill>
              </a:rPr>
              <a:t>RREO</a:t>
            </a:r>
            <a:r>
              <a:rPr lang="pt-BR" sz="2000" b="1" dirty="0">
                <a:solidFill>
                  <a:srgbClr val="003750"/>
                </a:solidFill>
              </a:rPr>
              <a:t> </a:t>
            </a:r>
            <a:r>
              <a:rPr lang="pt-BR" sz="2000" b="1" dirty="0" smtClean="0">
                <a:solidFill>
                  <a:srgbClr val="003750"/>
                </a:solidFill>
              </a:rPr>
              <a:t>(6º Bimestre/2022), </a:t>
            </a:r>
            <a:r>
              <a:rPr lang="pt-BR" sz="2000" b="1" dirty="0">
                <a:solidFill>
                  <a:srgbClr val="003750"/>
                </a:solidFill>
              </a:rPr>
              <a:t>serão publicados no Diário Oficial do Município 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dados serão informados no Sistema de Informações Contábeis e Fiscais do Setor Público Brasileiro – </a:t>
            </a:r>
            <a:r>
              <a:rPr lang="pt-BR" sz="2000" b="1" dirty="0" err="1">
                <a:solidFill>
                  <a:srgbClr val="003750"/>
                </a:solidFill>
              </a:rPr>
              <a:t>Siconfi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relatórios serão encaminhados ao Tribunal de Contas dos Municípios do Estado da Bahia – 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, via sistema e-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58E4E8C-CAE3-4F84-91F9-6397F2B2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9030"/>
            <a:ext cx="3971217" cy="29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DE7A4F5-A83B-4340-95C5-47A701B069F7}"/>
              </a:ext>
            </a:extLst>
          </p:cNvPr>
          <p:cNvSpPr/>
          <p:nvPr/>
        </p:nvSpPr>
        <p:spPr>
          <a:xfrm>
            <a:off x="0" y="0"/>
            <a:ext cx="499977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Resultado de imagem para CAMAÇARI BRASÃ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21"/>
          <a:stretch/>
        </p:blipFill>
        <p:spPr bwMode="auto">
          <a:xfrm>
            <a:off x="5364088" y="1551426"/>
            <a:ext cx="3555305" cy="37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7E297F6-BD3C-4DD7-8AC8-6D186DC11362}"/>
              </a:ext>
            </a:extLst>
          </p:cNvPr>
          <p:cNvSpPr txBox="1"/>
          <p:nvPr/>
        </p:nvSpPr>
        <p:spPr>
          <a:xfrm>
            <a:off x="229785" y="1645593"/>
            <a:ext cx="4414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ANTONIO </a:t>
            </a:r>
            <a:r>
              <a:rPr lang="pt-BR" sz="2000" b="1" dirty="0" err="1">
                <a:solidFill>
                  <a:schemeClr val="bg1"/>
                </a:solidFill>
              </a:rPr>
              <a:t>ELINALDO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ARAÚJO </a:t>
            </a:r>
            <a:r>
              <a:rPr lang="pt-BR" sz="2000" b="1" dirty="0">
                <a:solidFill>
                  <a:schemeClr val="bg1"/>
                </a:solidFill>
              </a:rPr>
              <a:t>DA SILVA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Prefeito Municipal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JOAQUIM JOSÉ BAHIA MENEZES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Secretário da Fazenda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BRUNO GARRIDO GONÇALVES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Controlador Geral do Município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LESSYVALDO DIAS DA </a:t>
            </a:r>
            <a:r>
              <a:rPr lang="pt-BR" sz="2000" b="1" dirty="0" smtClean="0">
                <a:solidFill>
                  <a:schemeClr val="bg1"/>
                </a:solidFill>
              </a:rPr>
              <a:t>SILVA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Contador </a:t>
            </a:r>
            <a:r>
              <a:rPr lang="pt-BR" sz="1600" dirty="0" err="1">
                <a:solidFill>
                  <a:schemeClr val="bg1"/>
                </a:solidFill>
              </a:rPr>
              <a:t>CRC</a:t>
            </a:r>
            <a:r>
              <a:rPr lang="pt-BR" sz="1600" dirty="0">
                <a:solidFill>
                  <a:schemeClr val="bg1"/>
                </a:solidFill>
              </a:rPr>
              <a:t>- 023298/O-6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DAS</a:t>
            </a:r>
          </a:p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E DESPESAS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74269"/>
          <a:stretch/>
        </p:blipFill>
        <p:spPr>
          <a:xfrm>
            <a:off x="179512" y="2852935"/>
            <a:ext cx="8784976" cy="1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56792"/>
            <a:ext cx="82867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TRIBUTÁRIA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556792"/>
            <a:ext cx="8496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DE CONTRIBUIÇÕES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556792"/>
            <a:ext cx="8280000" cy="18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CORRENTES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409700"/>
            <a:ext cx="84105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  <a:endParaRPr lang="pt-BR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4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332</Words>
  <Application>Microsoft Office PowerPoint</Application>
  <PresentationFormat>Apresentação na tela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HP060BR</dc:creator>
  <cp:lastModifiedBy>ORÇAMENTO</cp:lastModifiedBy>
  <cp:revision>469</cp:revision>
  <cp:lastPrinted>2017-05-24T17:48:16Z</cp:lastPrinted>
  <dcterms:created xsi:type="dcterms:W3CDTF">2013-05-23T17:19:33Z</dcterms:created>
  <dcterms:modified xsi:type="dcterms:W3CDTF">2023-10-11T12:54:56Z</dcterms:modified>
  <cp:contentStatus/>
</cp:coreProperties>
</file>