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01" r:id="rId2"/>
    <p:sldId id="257" r:id="rId3"/>
    <p:sldId id="317" r:id="rId4"/>
    <p:sldId id="336" r:id="rId5"/>
    <p:sldId id="350" r:id="rId6"/>
    <p:sldId id="337" r:id="rId7"/>
    <p:sldId id="352" r:id="rId8"/>
    <p:sldId id="338" r:id="rId9"/>
    <p:sldId id="339" r:id="rId10"/>
    <p:sldId id="341" r:id="rId11"/>
    <p:sldId id="351" r:id="rId12"/>
    <p:sldId id="342" r:id="rId13"/>
    <p:sldId id="320" r:id="rId14"/>
    <p:sldId id="343" r:id="rId15"/>
    <p:sldId id="344" r:id="rId16"/>
    <p:sldId id="345" r:id="rId17"/>
    <p:sldId id="324" r:id="rId18"/>
    <p:sldId id="347" r:id="rId19"/>
    <p:sldId id="327" r:id="rId20"/>
    <p:sldId id="333" r:id="rId21"/>
    <p:sldId id="348" r:id="rId22"/>
    <p:sldId id="328" r:id="rId23"/>
    <p:sldId id="349" r:id="rId24"/>
    <p:sldId id="330" r:id="rId25"/>
    <p:sldId id="346" r:id="rId26"/>
    <p:sldId id="334" r:id="rId27"/>
  </p:sldIdLst>
  <p:sldSz cx="9144000" cy="6858000" type="screen4x3"/>
  <p:notesSz cx="7104063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XRzAFlHMh2kquC2s03BwOA==" hashData="15zZ2/1hDZt1jPKC5Wq9XJuZOXSh3iL14Gh5oDfBKdBY0XL4YtqLmk8oX1pBvNQzaxe+sv8XKB+/+wS7rcH6mA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drigo Marlos" initials="RM" lastIdx="1" clrIdx="0">
    <p:extLst>
      <p:ext uri="{19B8F6BF-5375-455C-9EA6-DF929625EA0E}">
        <p15:presenceInfo xmlns:p15="http://schemas.microsoft.com/office/powerpoint/2012/main" userId="S-1-5-21-318840984-2323357258-930068938-11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50"/>
    <a:srgbClr val="023769"/>
    <a:srgbClr val="013D71"/>
    <a:srgbClr val="003399"/>
    <a:srgbClr val="023666"/>
    <a:srgbClr val="004080"/>
    <a:srgbClr val="FF9900"/>
    <a:srgbClr val="127535"/>
    <a:srgbClr val="0137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 varScale="1">
        <p:scale>
          <a:sx n="110" d="100"/>
          <a:sy n="110" d="100"/>
        </p:scale>
        <p:origin x="163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drigo.marlos\Downloads\RECEITA%20ISS%202015%20A%2020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365951515562161E-3"/>
          <c:y val="8.4395132426628494E-2"/>
          <c:w val="0.99426340484844378"/>
          <c:h val="0.80786826423035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ISS!$G$2:$K$2</c:f>
              <c:strCach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3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3A2-4CD0-92D4-70644E6CEFC7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4921596337292031E-3"/>
                  <c:y val="-5.2082731669172694E-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3A2-4CD0-92D4-70644E6CEFC7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480110922076580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3A2-4CD0-92D4-70644E6CEFC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ISS!$G$2:$K$2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ISS!$G$3:$K$3</c:f>
              <c:numCache>
                <c:formatCode>_(* #,##0_);_(* \(#,##0\);_(* \-??_);_(@_)</c:formatCode>
                <c:ptCount val="5"/>
                <c:pt idx="0">
                  <c:v>125971419.44000001</c:v>
                </c:pt>
                <c:pt idx="1">
                  <c:v>118971006.95999999</c:v>
                </c:pt>
                <c:pt idx="2">
                  <c:v>116280573.27</c:v>
                </c:pt>
                <c:pt idx="3">
                  <c:v>120298616.5</c:v>
                </c:pt>
                <c:pt idx="4">
                  <c:v>132643228.58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3A2-4CD0-92D4-70644E6CEF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-1589392944"/>
        <c:axId val="-1589395120"/>
      </c:barChart>
      <c:catAx>
        <c:axId val="-158939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589395120"/>
        <c:crosses val="autoZero"/>
        <c:auto val="1"/>
        <c:lblAlgn val="ctr"/>
        <c:lblOffset val="100"/>
        <c:noMultiLvlLbl val="0"/>
      </c:catAx>
      <c:valAx>
        <c:axId val="-1589395120"/>
        <c:scaling>
          <c:orientation val="minMax"/>
          <c:min val="0"/>
        </c:scaling>
        <c:delete val="1"/>
        <c:axPos val="l"/>
        <c:numFmt formatCode="_(* #,##0_);_(* \(#,##0\);_(* \-??_);_(@_)" sourceLinked="1"/>
        <c:majorTickMark val="none"/>
        <c:minorTickMark val="none"/>
        <c:tickLblPos val="nextTo"/>
        <c:crossAx val="-1589392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1731"/>
          </a:xfrm>
          <a:prstGeom prst="rect">
            <a:avLst/>
          </a:prstGeom>
        </p:spPr>
        <p:txBody>
          <a:bodyPr vert="horz" lIns="99069" tIns="49535" rIns="99069" bIns="49535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3993" y="0"/>
            <a:ext cx="3078427" cy="511731"/>
          </a:xfrm>
          <a:prstGeom prst="rect">
            <a:avLst/>
          </a:prstGeom>
        </p:spPr>
        <p:txBody>
          <a:bodyPr vert="horz" lIns="99069" tIns="49535" rIns="99069" bIns="49535" rtlCol="0"/>
          <a:lstStyle>
            <a:lvl1pPr algn="r">
              <a:defRPr sz="1300"/>
            </a:lvl1pPr>
          </a:lstStyle>
          <a:p>
            <a:fld id="{6B3C399D-8D3E-4F36-8D62-5D24262C9A16}" type="datetimeFigureOut">
              <a:rPr lang="pt-BR" smtClean="0"/>
              <a:pPr/>
              <a:t>11/10/2023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8427" cy="511731"/>
          </a:xfrm>
          <a:prstGeom prst="rect">
            <a:avLst/>
          </a:prstGeom>
        </p:spPr>
        <p:txBody>
          <a:bodyPr vert="horz" lIns="99069" tIns="49535" rIns="99069" bIns="49535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3993" y="9721107"/>
            <a:ext cx="3078427" cy="511731"/>
          </a:xfrm>
          <a:prstGeom prst="rect">
            <a:avLst/>
          </a:prstGeom>
        </p:spPr>
        <p:txBody>
          <a:bodyPr vert="horz" lIns="99069" tIns="49535" rIns="99069" bIns="49535" rtlCol="0" anchor="b"/>
          <a:lstStyle>
            <a:lvl1pPr algn="r">
              <a:defRPr sz="1300"/>
            </a:lvl1pPr>
          </a:lstStyle>
          <a:p>
            <a:fld id="{1ABA0FCA-53C3-45B4-B00A-12FDFE34026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008772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639" cy="511175"/>
          </a:xfrm>
          <a:prstGeom prst="rect">
            <a:avLst/>
          </a:prstGeom>
        </p:spPr>
        <p:txBody>
          <a:bodyPr vert="horz" lIns="91459" tIns="45730" rIns="91459" bIns="4573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3836" y="1"/>
            <a:ext cx="3078639" cy="511175"/>
          </a:xfrm>
          <a:prstGeom prst="rect">
            <a:avLst/>
          </a:prstGeom>
        </p:spPr>
        <p:txBody>
          <a:bodyPr vert="horz" lIns="91459" tIns="45730" rIns="91459" bIns="45730" rtlCol="0"/>
          <a:lstStyle>
            <a:lvl1pPr algn="r">
              <a:defRPr sz="1200"/>
            </a:lvl1pPr>
          </a:lstStyle>
          <a:p>
            <a:fld id="{A18B5582-2EBC-4FFB-B008-BC49DC07FFA6}" type="datetimeFigureOut">
              <a:rPr lang="pt-BR" smtClean="0"/>
              <a:pPr/>
              <a:t>11/10/2023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9938"/>
            <a:ext cx="5113337" cy="383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9" tIns="45730" rIns="91459" bIns="4573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10089" y="4860926"/>
            <a:ext cx="5683886" cy="4605338"/>
          </a:xfrm>
          <a:prstGeom prst="rect">
            <a:avLst/>
          </a:prstGeom>
        </p:spPr>
        <p:txBody>
          <a:bodyPr vert="horz" lIns="91459" tIns="45730" rIns="91459" bIns="4573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851"/>
            <a:ext cx="3078639" cy="511175"/>
          </a:xfrm>
          <a:prstGeom prst="rect">
            <a:avLst/>
          </a:prstGeom>
        </p:spPr>
        <p:txBody>
          <a:bodyPr vert="horz" lIns="91459" tIns="45730" rIns="91459" bIns="4573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3836" y="9721851"/>
            <a:ext cx="3078639" cy="511175"/>
          </a:xfrm>
          <a:prstGeom prst="rect">
            <a:avLst/>
          </a:prstGeom>
        </p:spPr>
        <p:txBody>
          <a:bodyPr vert="horz" lIns="91459" tIns="45730" rIns="91459" bIns="45730" rtlCol="0" anchor="b"/>
          <a:lstStyle>
            <a:lvl1pPr algn="r">
              <a:defRPr sz="1200"/>
            </a:lvl1pPr>
          </a:lstStyle>
          <a:p>
            <a:fld id="{43909DC4-9015-439D-BE23-9D082C4A12F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884579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378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83300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747F-18EB-42F9-A6D7-93CC0E8C2CC0}" type="datetime1">
              <a:rPr lang="pt-BR" smtClean="0"/>
              <a:t>11/10/2023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9E05-D648-4582-BA22-1F54D646C8A9}" type="datetime1">
              <a:rPr lang="pt-BR" smtClean="0"/>
              <a:t>11/10/2023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90FB2-4BF3-4A0C-8177-4582DDC16B24}" type="datetime1">
              <a:rPr lang="pt-BR" smtClean="0"/>
              <a:t>11/10/2023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65FEC-012C-4C87-A0A7-7E00F97DEDEA}" type="datetime1">
              <a:rPr lang="pt-BR" smtClean="0"/>
              <a:t>11/10/2023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17E50-133D-4719-8B4C-4FA9F7CAFACA}" type="datetime1">
              <a:rPr lang="pt-BR" smtClean="0"/>
              <a:t>11/10/2023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85ABE-6BBC-45B9-9137-976C65474F44}" type="datetime1">
              <a:rPr lang="pt-BR" smtClean="0"/>
              <a:t>11/10/2023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07D48-0C70-43E0-9366-2897E59C5574}" type="datetime1">
              <a:rPr lang="pt-BR" smtClean="0"/>
              <a:t>11/10/2023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91D7-5BDB-4CF4-A2AD-D6ACD8AFD320}" type="datetime1">
              <a:rPr lang="pt-BR" smtClean="0"/>
              <a:t>11/10/2023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B44D-0D68-49EF-A81F-F4CF94391650}" type="datetime1">
              <a:rPr lang="pt-BR" smtClean="0"/>
              <a:t>11/10/2023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C8C9-264F-406B-936B-7A13CFDDA83E}" type="datetime1">
              <a:rPr lang="pt-BR" smtClean="0"/>
              <a:t>11/10/2023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25ACE-A642-43ED-ABBB-9D8FFF14B79D}" type="datetime1">
              <a:rPr lang="pt-BR" smtClean="0"/>
              <a:t>11/10/2023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6972C-1675-4E2F-8F1A-84F9BD15A499}" type="datetime1">
              <a:rPr lang="pt-BR" smtClean="0"/>
              <a:t>11/10/2023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BA236-7A66-4FE7-ADE8-811749D73F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xmlns="" id="{8B52267D-6B38-4FA5-B90E-B4B51F2671AE}"/>
              </a:ext>
            </a:extLst>
          </p:cNvPr>
          <p:cNvGrpSpPr/>
          <p:nvPr/>
        </p:nvGrpSpPr>
        <p:grpSpPr>
          <a:xfrm>
            <a:off x="0" y="296652"/>
            <a:ext cx="9144000" cy="6561348"/>
            <a:chOff x="0" y="296652"/>
            <a:chExt cx="9144000" cy="6561348"/>
          </a:xfrm>
        </p:grpSpPr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xmlns="" id="{08B2CAF8-D24D-4B91-AB07-5804AD3E06BE}"/>
                </a:ext>
              </a:extLst>
            </p:cNvPr>
            <p:cNvGrpSpPr/>
            <p:nvPr/>
          </p:nvGrpSpPr>
          <p:grpSpPr>
            <a:xfrm>
              <a:off x="29012" y="296652"/>
              <a:ext cx="9085976" cy="6561348"/>
              <a:chOff x="29012" y="296652"/>
              <a:chExt cx="9085976" cy="6561348"/>
            </a:xfrm>
          </p:grpSpPr>
          <p:grpSp>
            <p:nvGrpSpPr>
              <p:cNvPr id="10" name="Agrupar 9">
                <a:extLst>
                  <a:ext uri="{FF2B5EF4-FFF2-40B4-BE49-F238E27FC236}">
                    <a16:creationId xmlns:a16="http://schemas.microsoft.com/office/drawing/2014/main" xmlns="" id="{905ADA0F-E48B-447C-AD75-B2B0903E73C1}"/>
                  </a:ext>
                </a:extLst>
              </p:cNvPr>
              <p:cNvGrpSpPr/>
              <p:nvPr/>
            </p:nvGrpSpPr>
            <p:grpSpPr>
              <a:xfrm>
                <a:off x="29014" y="296652"/>
                <a:ext cx="9085974" cy="4176464"/>
                <a:chOff x="0" y="2780928"/>
                <a:chExt cx="9144000" cy="4065920"/>
              </a:xfrm>
            </p:grpSpPr>
            <p:pic>
              <p:nvPicPr>
                <p:cNvPr id="12" name="Picture 8">
                  <a:extLst>
                    <a:ext uri="{FF2B5EF4-FFF2-40B4-BE49-F238E27FC236}">
                      <a16:creationId xmlns:a16="http://schemas.microsoft.com/office/drawing/2014/main" xmlns="" id="{1D3A6371-60A7-4584-88B1-738119FA8D8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39844" b="91211" l="0" r="99524">
                              <a14:foregroundMark x1="71190" y1="39844" x2="96905" y2="39844"/>
                              <a14:foregroundMark x1="96429" y1="40039" x2="96905" y2="81055"/>
                              <a14:foregroundMark x1="70714" y1="40820" x2="64286" y2="54297"/>
                              <a14:foregroundMark x1="64048" y1="54492" x2="57619" y2="58594"/>
                              <a14:foregroundMark x1="57381" y1="58594" x2="54048" y2="61328"/>
                              <a14:foregroundMark x1="54048" y1="61328" x2="0" y2="61719"/>
                              <a14:foregroundMark x1="476" y1="62109" x2="238" y2="87695"/>
                              <a14:foregroundMark x1="5952" y1="65039" x2="89524" y2="64063"/>
                              <a14:foregroundMark x1="89762" y1="44336" x2="92143" y2="77539"/>
                              <a14:foregroundMark x1="86190" y1="56445" x2="80238" y2="78125"/>
                              <a14:foregroundMark x1="94286" y1="86328" x2="2857" y2="86719"/>
                              <a14:foregroundMark x1="2381" y1="91406" x2="95000" y2="91406"/>
                              <a14:foregroundMark x1="84524" y1="43164" x2="60714" y2="65820"/>
                              <a14:foregroundMark x1="73810" y1="42969" x2="65476" y2="63281"/>
                              <a14:foregroundMark x1="77619" y1="43945" x2="77143" y2="51172"/>
                              <a14:foregroundMark x1="85952" y1="71289" x2="85952" y2="71289"/>
                              <a14:foregroundMark x1="59762" y1="68359" x2="5476" y2="69531"/>
                              <a14:foregroundMark x1="45714" y1="77148" x2="62143" y2="81055"/>
                              <a14:foregroundMark x1="99524" y1="40430" x2="99524" y2="40430"/>
                              <a14:foregroundMark x1="98571" y1="40039" x2="98571" y2="40039"/>
                              <a14:backgroundMark x1="7143" y1="38281" x2="8810" y2="61328"/>
                              <a14:backgroundMark x1="8810" y1="61328" x2="53333" y2="60156"/>
                              <a14:backgroundMark x1="53333" y1="59961" x2="66190" y2="49023"/>
                              <a14:backgroundMark x1="66190" y1="48438" x2="63810" y2="35547"/>
                              <a14:backgroundMark x1="63810" y1="35547" x2="14286" y2="34961"/>
                              <a14:backgroundMark x1="14286" y1="34961" x2="7143" y2="38086"/>
                            </a14:backgroundRemoval>
                          </a14:imgEffect>
                          <a14:imgEffect>
                            <a14:artisticBlur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9370" b="12828"/>
                <a:stretch/>
              </p:blipFill>
              <p:spPr bwMode="auto">
                <a:xfrm>
                  <a:off x="1187624" y="2780928"/>
                  <a:ext cx="7956376" cy="40659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" name="Picture 8">
                  <a:extLst>
                    <a:ext uri="{FF2B5EF4-FFF2-40B4-BE49-F238E27FC236}">
                      <a16:creationId xmlns:a16="http://schemas.microsoft.com/office/drawing/2014/main" xmlns="" id="{1BE0C266-2E0E-40B4-8A6B-89A105822BF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39844" b="91211" l="0" r="99524">
                              <a14:foregroundMark x1="71190" y1="39844" x2="96905" y2="39844"/>
                              <a14:foregroundMark x1="96429" y1="40039" x2="96905" y2="81055"/>
                              <a14:foregroundMark x1="70714" y1="40820" x2="64286" y2="54297"/>
                              <a14:foregroundMark x1="64048" y1="54492" x2="57619" y2="58594"/>
                              <a14:foregroundMark x1="57381" y1="58594" x2="54048" y2="61328"/>
                              <a14:foregroundMark x1="54048" y1="61328" x2="0" y2="61719"/>
                              <a14:foregroundMark x1="476" y1="62109" x2="238" y2="87695"/>
                              <a14:foregroundMark x1="5952" y1="65039" x2="89524" y2="64063"/>
                              <a14:foregroundMark x1="89762" y1="44336" x2="92143" y2="77539"/>
                              <a14:foregroundMark x1="86190" y1="56445" x2="80238" y2="78125"/>
                              <a14:foregroundMark x1="94286" y1="86328" x2="2857" y2="86719"/>
                              <a14:foregroundMark x1="2381" y1="91406" x2="95000" y2="91406"/>
                              <a14:foregroundMark x1="84524" y1="43164" x2="60714" y2="65820"/>
                              <a14:foregroundMark x1="73810" y1="42969" x2="65476" y2="63281"/>
                              <a14:foregroundMark x1="77619" y1="43945" x2="77143" y2="51172"/>
                              <a14:foregroundMark x1="85952" y1="71289" x2="85952" y2="71289"/>
                              <a14:foregroundMark x1="59762" y1="68359" x2="5476" y2="69531"/>
                              <a14:foregroundMark x1="45714" y1="77148" x2="62143" y2="81055"/>
                              <a14:foregroundMark x1="99524" y1="40430" x2="99524" y2="40430"/>
                              <a14:foregroundMark x1="98571" y1="40039" x2="98571" y2="40039"/>
                              <a14:backgroundMark x1="7143" y1="38281" x2="8810" y2="61328"/>
                              <a14:backgroundMark x1="8810" y1="61328" x2="53333" y2="60156"/>
                              <a14:backgroundMark x1="53333" y1="59961" x2="66190" y2="49023"/>
                              <a14:backgroundMark x1="66190" y1="48438" x2="63810" y2="35547"/>
                              <a14:backgroundMark x1="63810" y1="35547" x2="14286" y2="34961"/>
                              <a14:backgroundMark x1="14286" y1="34961" x2="7143" y2="38086"/>
                            </a14:backgroundRemoval>
                          </a14:imgEffect>
                          <a14:imgEffect>
                            <a14:artisticBlur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9370" r="74213" b="12828"/>
                <a:stretch/>
              </p:blipFill>
              <p:spPr bwMode="auto">
                <a:xfrm>
                  <a:off x="0" y="2780928"/>
                  <a:ext cx="2051720" cy="40659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xmlns="" id="{DA2873B4-4198-448B-9C04-DAF26795ABB2}"/>
                  </a:ext>
                </a:extLst>
              </p:cNvPr>
              <p:cNvSpPr/>
              <p:nvPr/>
            </p:nvSpPr>
            <p:spPr>
              <a:xfrm>
                <a:off x="29012" y="4293096"/>
                <a:ext cx="9085974" cy="2564904"/>
              </a:xfrm>
              <a:prstGeom prst="rect">
                <a:avLst/>
              </a:prstGeom>
              <a:blipFill dpi="0"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saturation sat="400000"/>
                          </a14:imgEffect>
                          <a14:imgEffect>
                            <a14:brightnessContrast bright="-40000"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7200" b="1" dirty="0">
                    <a:solidFill>
                      <a:srgbClr val="FF9900"/>
                    </a:solidFill>
                  </a:rPr>
                  <a:t>AUDIÊNCIA PÚBLICA</a:t>
                </a:r>
              </a:p>
              <a:p>
                <a:pPr algn="ctr"/>
                <a:r>
                  <a:rPr lang="pt-BR" sz="3600" b="1" dirty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rPr>
                  <a:t>AVALIAÇÃO DAS METAS FISCAIS</a:t>
                </a:r>
              </a:p>
              <a:p>
                <a:pPr algn="ctr"/>
                <a:r>
                  <a:rPr lang="pt-BR" sz="2800" b="1" dirty="0">
                    <a:solidFill>
                      <a:schemeClr val="bg1"/>
                    </a:solidFill>
                  </a:rPr>
                  <a:t>3º QUADRIMESTRE DE 2019</a:t>
                </a:r>
              </a:p>
            </p:txBody>
          </p:sp>
        </p:grp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xmlns="" id="{7B7D4F58-9CC1-4003-940E-2E0095F651C0}"/>
                </a:ext>
              </a:extLst>
            </p:cNvPr>
            <p:cNvSpPr/>
            <p:nvPr/>
          </p:nvSpPr>
          <p:spPr>
            <a:xfrm flipV="1">
              <a:off x="0" y="4247377"/>
              <a:ext cx="9144000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74201FC1-8C44-4222-9B34-BB47644088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05549"/>
            <a:ext cx="3672408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xmlns="" id="{55AB6A7B-807F-4805-B39E-FADDDA099352}"/>
              </a:ext>
            </a:extLst>
          </p:cNvPr>
          <p:cNvGrpSpPr/>
          <p:nvPr/>
        </p:nvGrpSpPr>
        <p:grpSpPr>
          <a:xfrm>
            <a:off x="0" y="-27384"/>
            <a:ext cx="9144000" cy="6885384"/>
            <a:chOff x="0" y="-27384"/>
            <a:chExt cx="9144000" cy="6885384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xmlns="" id="{F13E41AF-0F84-4135-A29C-976F2DFA8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27384"/>
              <a:ext cx="9144000" cy="6885384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xmlns="" id="{5109074B-B17F-4390-AAF3-19DF70994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7188" y="169532"/>
              <a:ext cx="887300" cy="8873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10</a:t>
            </a:fld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4C5A419F-0925-41FE-A089-3BA447E7FA29}"/>
              </a:ext>
            </a:extLst>
          </p:cNvPr>
          <p:cNvSpPr txBox="1"/>
          <p:nvPr/>
        </p:nvSpPr>
        <p:spPr>
          <a:xfrm>
            <a:off x="179512" y="339914"/>
            <a:ext cx="771816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DESPESAS EXECUTADAS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B1C22DB0-80D1-4531-8497-765CB1A45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1674844"/>
            <a:ext cx="8441034" cy="377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595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xmlns="" id="{55AB6A7B-807F-4805-B39E-FADDDA099352}"/>
              </a:ext>
            </a:extLst>
          </p:cNvPr>
          <p:cNvGrpSpPr/>
          <p:nvPr/>
        </p:nvGrpSpPr>
        <p:grpSpPr>
          <a:xfrm>
            <a:off x="0" y="-27384"/>
            <a:ext cx="9144000" cy="6885384"/>
            <a:chOff x="0" y="-27384"/>
            <a:chExt cx="9144000" cy="6885384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xmlns="" id="{F13E41AF-0F84-4135-A29C-976F2DFA8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27384"/>
              <a:ext cx="9144000" cy="6885384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xmlns="" id="{5109074B-B17F-4390-AAF3-19DF70994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7188" y="169532"/>
              <a:ext cx="887300" cy="8873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11</a:t>
            </a:fld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4C5A419F-0925-41FE-A089-3BA447E7FA29}"/>
              </a:ext>
            </a:extLst>
          </p:cNvPr>
          <p:cNvSpPr txBox="1"/>
          <p:nvPr/>
        </p:nvSpPr>
        <p:spPr>
          <a:xfrm>
            <a:off x="179512" y="339914"/>
            <a:ext cx="771816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DESPESAS EXECUTADAS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017E002B-D4D7-4129-89DD-9B26D48E2B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2" y="1306534"/>
            <a:ext cx="7800975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403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xmlns="" id="{912B7665-6AAA-496B-8B0D-25B73FA13256}"/>
              </a:ext>
            </a:extLst>
          </p:cNvPr>
          <p:cNvGrpSpPr/>
          <p:nvPr/>
        </p:nvGrpSpPr>
        <p:grpSpPr>
          <a:xfrm>
            <a:off x="0" y="-27384"/>
            <a:ext cx="9144000" cy="6885384"/>
            <a:chOff x="0" y="-27384"/>
            <a:chExt cx="9144000" cy="6885384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xmlns="" id="{16828B2F-851D-422F-AFC9-173F5E89F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27384"/>
              <a:ext cx="9144000" cy="6885384"/>
            </a:xfrm>
            <a:prstGeom prst="rect">
              <a:avLst/>
            </a:prstGeom>
          </p:spPr>
        </p:pic>
        <p:pic>
          <p:nvPicPr>
            <p:cNvPr id="6" name="Imagem 5">
              <a:extLst>
                <a:ext uri="{FF2B5EF4-FFF2-40B4-BE49-F238E27FC236}">
                  <a16:creationId xmlns:a16="http://schemas.microsoft.com/office/drawing/2014/main" xmlns="" id="{459B521B-A791-4487-B246-1C2A04F506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7188" y="169532"/>
              <a:ext cx="887300" cy="8873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D931F533-7F5C-4C4C-8232-20FD472E2E38}"/>
              </a:ext>
            </a:extLst>
          </p:cNvPr>
          <p:cNvSpPr/>
          <p:nvPr/>
        </p:nvSpPr>
        <p:spPr>
          <a:xfrm>
            <a:off x="0" y="2078286"/>
            <a:ext cx="9144000" cy="3140968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INDICADORES FISCAIS</a:t>
            </a:r>
          </a:p>
          <a:p>
            <a:pPr algn="ctr"/>
            <a:r>
              <a:rPr lang="pt-BR" sz="4000" b="1" dirty="0">
                <a:solidFill>
                  <a:schemeClr val="bg1">
                    <a:lumMod val="75000"/>
                  </a:schemeClr>
                </a:solidFill>
              </a:rPr>
              <a:t>Demonstrativos dos Resultados</a:t>
            </a:r>
          </a:p>
          <a:p>
            <a:pPr algn="ctr"/>
            <a:r>
              <a:rPr lang="pt-BR" sz="4000" b="1" dirty="0">
                <a:solidFill>
                  <a:schemeClr val="bg1">
                    <a:lumMod val="75000"/>
                  </a:schemeClr>
                </a:solidFill>
              </a:rPr>
              <a:t>Orçamentário, Primário e Nominal</a:t>
            </a: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3847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xmlns="" id="{E7B38B3B-949B-4CFE-A33C-62BAF9539072}"/>
              </a:ext>
            </a:extLst>
          </p:cNvPr>
          <p:cNvGrpSpPr/>
          <p:nvPr/>
        </p:nvGrpSpPr>
        <p:grpSpPr>
          <a:xfrm>
            <a:off x="0" y="-27384"/>
            <a:ext cx="9144000" cy="6885384"/>
            <a:chOff x="0" y="-27384"/>
            <a:chExt cx="9144000" cy="6885384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xmlns="" id="{7171AC16-4C5E-4D20-A9E8-C057241D9F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27384"/>
              <a:ext cx="9144000" cy="6885384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xmlns="" id="{A0A737E7-81B0-493A-B420-43AE5A0831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7188" y="169532"/>
              <a:ext cx="887300" cy="8873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13</a:t>
            </a:fld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201C1C68-30BE-4A36-A41F-08B41D970612}"/>
              </a:ext>
            </a:extLst>
          </p:cNvPr>
          <p:cNvSpPr txBox="1"/>
          <p:nvPr/>
        </p:nvSpPr>
        <p:spPr>
          <a:xfrm>
            <a:off x="179512" y="339914"/>
            <a:ext cx="771816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 ORÇAMENTÁRIO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9D58D09F-2FCB-48F1-B814-19735E22EA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690687"/>
            <a:ext cx="8477305" cy="361052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xmlns="" id="{24332E70-B1BA-45CA-B8AB-2693FBEC91E2}"/>
              </a:ext>
            </a:extLst>
          </p:cNvPr>
          <p:cNvGrpSpPr/>
          <p:nvPr/>
        </p:nvGrpSpPr>
        <p:grpSpPr>
          <a:xfrm>
            <a:off x="10046" y="0"/>
            <a:ext cx="9144000" cy="6885384"/>
            <a:chOff x="0" y="-27384"/>
            <a:chExt cx="9144000" cy="6885384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xmlns="" id="{F44C60C2-7ECC-45D7-8BC3-BBE0831D6E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27384"/>
              <a:ext cx="9144000" cy="6885384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xmlns="" id="{87351FB6-7812-467E-9B0D-44AE5435C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7188" y="169532"/>
              <a:ext cx="887300" cy="8873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14</a:t>
            </a:fld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FBE22890-8A51-4304-A603-9F0B77209B9E}"/>
              </a:ext>
            </a:extLst>
          </p:cNvPr>
          <p:cNvSpPr txBox="1"/>
          <p:nvPr/>
        </p:nvSpPr>
        <p:spPr>
          <a:xfrm>
            <a:off x="179512" y="339914"/>
            <a:ext cx="771816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 PRIMÁRIO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5E25EAAE-5AAA-44DD-869E-D0794B0452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550859"/>
            <a:ext cx="8428395" cy="346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241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xmlns="" id="{F4541CEA-982F-4381-9636-C39DC318BB92}"/>
              </a:ext>
            </a:extLst>
          </p:cNvPr>
          <p:cNvGrpSpPr/>
          <p:nvPr/>
        </p:nvGrpSpPr>
        <p:grpSpPr>
          <a:xfrm>
            <a:off x="0" y="-27384"/>
            <a:ext cx="9144000" cy="6885384"/>
            <a:chOff x="0" y="-27384"/>
            <a:chExt cx="9144000" cy="6885384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xmlns="" id="{3FF755CB-F01E-4A23-9FC9-BFCC916F6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27384"/>
              <a:ext cx="9144000" cy="6885384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xmlns="" id="{2A2A4DE2-2816-4FA8-8192-E4E3C0F248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7188" y="169532"/>
              <a:ext cx="887300" cy="8873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15</a:t>
            </a:fld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09DAD819-E4C6-44FA-91B5-EC4FF16C1028}"/>
              </a:ext>
            </a:extLst>
          </p:cNvPr>
          <p:cNvSpPr txBox="1"/>
          <p:nvPr/>
        </p:nvSpPr>
        <p:spPr>
          <a:xfrm>
            <a:off x="179512" y="339914"/>
            <a:ext cx="771816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 NOMINAL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5B53EE21-D4B4-4DF0-9E7D-6D20EB5E94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898" y="1268760"/>
            <a:ext cx="8514203" cy="424202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8A6FBF6F-6225-4623-9B5E-30094AA577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898" y="5612245"/>
            <a:ext cx="8514203" cy="112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96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xmlns="" id="{A60003B3-731F-46F6-AA00-A0F91E56564B}"/>
              </a:ext>
            </a:extLst>
          </p:cNvPr>
          <p:cNvGrpSpPr/>
          <p:nvPr/>
        </p:nvGrpSpPr>
        <p:grpSpPr>
          <a:xfrm>
            <a:off x="0" y="-27384"/>
            <a:ext cx="9144000" cy="6885384"/>
            <a:chOff x="0" y="-27384"/>
            <a:chExt cx="9144000" cy="6885384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xmlns="" id="{3032D562-FBD8-431D-BA6B-18B884840B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27384"/>
              <a:ext cx="9144000" cy="6885384"/>
            </a:xfrm>
            <a:prstGeom prst="rect">
              <a:avLst/>
            </a:prstGeom>
          </p:spPr>
        </p:pic>
        <p:pic>
          <p:nvPicPr>
            <p:cNvPr id="6" name="Imagem 5">
              <a:extLst>
                <a:ext uri="{FF2B5EF4-FFF2-40B4-BE49-F238E27FC236}">
                  <a16:creationId xmlns:a16="http://schemas.microsoft.com/office/drawing/2014/main" xmlns="" id="{1B21F28F-8760-4919-9D40-ACA9B580F2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7188" y="169532"/>
              <a:ext cx="887300" cy="8873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9DDF7BB8-8150-4CD3-8EE0-86E8EE994A3C}"/>
              </a:ext>
            </a:extLst>
          </p:cNvPr>
          <p:cNvSpPr/>
          <p:nvPr/>
        </p:nvSpPr>
        <p:spPr>
          <a:xfrm>
            <a:off x="0" y="2078286"/>
            <a:ext cx="9144000" cy="3140968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LIMITES LEGAIS E CONSTITUCIONAIS</a:t>
            </a:r>
          </a:p>
          <a:p>
            <a:pPr algn="ctr"/>
            <a:r>
              <a:rPr lang="pt-BR" sz="4000" b="1" dirty="0">
                <a:solidFill>
                  <a:schemeClr val="bg1">
                    <a:lumMod val="75000"/>
                  </a:schemeClr>
                </a:solidFill>
              </a:rPr>
              <a:t>Pessoal – Educação - </a:t>
            </a:r>
            <a:r>
              <a:rPr lang="pt-BR" sz="4000" b="1" dirty="0" err="1">
                <a:solidFill>
                  <a:schemeClr val="bg1">
                    <a:lumMod val="75000"/>
                  </a:schemeClr>
                </a:solidFill>
              </a:rPr>
              <a:t>Fundeb</a:t>
            </a:r>
            <a:r>
              <a:rPr lang="pt-BR" sz="4000" b="1" dirty="0">
                <a:solidFill>
                  <a:schemeClr val="bg1">
                    <a:lumMod val="75000"/>
                  </a:schemeClr>
                </a:solidFill>
              </a:rPr>
              <a:t> - Saúde</a:t>
            </a: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6085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xmlns="" id="{024C7BC0-B0D2-4125-9335-A02B8CA885D1}"/>
              </a:ext>
            </a:extLst>
          </p:cNvPr>
          <p:cNvGrpSpPr/>
          <p:nvPr/>
        </p:nvGrpSpPr>
        <p:grpSpPr>
          <a:xfrm>
            <a:off x="0" y="-27384"/>
            <a:ext cx="9144000" cy="6885384"/>
            <a:chOff x="0" y="-27384"/>
            <a:chExt cx="9144000" cy="6885384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xmlns="" id="{5A3ECD08-82AF-41BA-B3C8-C52CDD3ACB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27384"/>
              <a:ext cx="9144000" cy="6885384"/>
            </a:xfrm>
            <a:prstGeom prst="rect">
              <a:avLst/>
            </a:prstGeom>
          </p:spPr>
        </p:pic>
        <p:pic>
          <p:nvPicPr>
            <p:cNvPr id="6" name="Imagem 5">
              <a:extLst>
                <a:ext uri="{FF2B5EF4-FFF2-40B4-BE49-F238E27FC236}">
                  <a16:creationId xmlns:a16="http://schemas.microsoft.com/office/drawing/2014/main" xmlns="" id="{31C04719-4708-4111-8E45-B97B84AF8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7188" y="169532"/>
              <a:ext cx="887300" cy="8873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D80B563B-BCC9-4C47-8BD2-281C4256FD34}"/>
              </a:ext>
            </a:extLst>
          </p:cNvPr>
          <p:cNvSpPr/>
          <p:nvPr/>
        </p:nvSpPr>
        <p:spPr>
          <a:xfrm>
            <a:off x="0" y="2078286"/>
            <a:ext cx="9144000" cy="3140968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DESPESAS COM PESSOAL</a:t>
            </a:r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xmlns="" id="{260F8011-177D-407E-B25C-617C31DDBAC0}"/>
              </a:ext>
            </a:extLst>
          </p:cNvPr>
          <p:cNvGrpSpPr/>
          <p:nvPr/>
        </p:nvGrpSpPr>
        <p:grpSpPr>
          <a:xfrm>
            <a:off x="0" y="-27384"/>
            <a:ext cx="9144000" cy="6885384"/>
            <a:chOff x="0" y="-27384"/>
            <a:chExt cx="9144000" cy="6885384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xmlns="" id="{4B18EBC1-2A9D-4F44-AAA5-CE6C72B69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27384"/>
              <a:ext cx="9144000" cy="6885384"/>
            </a:xfrm>
            <a:prstGeom prst="rect">
              <a:avLst/>
            </a:prstGeom>
          </p:spPr>
        </p:pic>
        <p:pic>
          <p:nvPicPr>
            <p:cNvPr id="6" name="Imagem 5">
              <a:extLst>
                <a:ext uri="{FF2B5EF4-FFF2-40B4-BE49-F238E27FC236}">
                  <a16:creationId xmlns:a16="http://schemas.microsoft.com/office/drawing/2014/main" xmlns="" id="{DDEB0040-2C30-4F63-937D-001D15359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7188" y="169532"/>
              <a:ext cx="887300" cy="8873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18</a:t>
            </a:fld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3A895CF9-91C8-42A6-AFB2-E57A08A462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454242"/>
            <a:ext cx="8539900" cy="478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419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xmlns="" id="{A305964B-E5C0-4959-87FE-CF3A5B593B07}"/>
              </a:ext>
            </a:extLst>
          </p:cNvPr>
          <p:cNvGrpSpPr/>
          <p:nvPr/>
        </p:nvGrpSpPr>
        <p:grpSpPr>
          <a:xfrm>
            <a:off x="0" y="-27384"/>
            <a:ext cx="9144000" cy="6885384"/>
            <a:chOff x="0" y="-27384"/>
            <a:chExt cx="9144000" cy="6885384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xmlns="" id="{0FDD9C17-332B-4F93-82CB-1A4EDA6259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27384"/>
              <a:ext cx="9144000" cy="6885384"/>
            </a:xfrm>
            <a:prstGeom prst="rect">
              <a:avLst/>
            </a:prstGeom>
          </p:spPr>
        </p:pic>
        <p:pic>
          <p:nvPicPr>
            <p:cNvPr id="6" name="Imagem 5">
              <a:extLst>
                <a:ext uri="{FF2B5EF4-FFF2-40B4-BE49-F238E27FC236}">
                  <a16:creationId xmlns:a16="http://schemas.microsoft.com/office/drawing/2014/main" xmlns="" id="{3AD6FCB9-6B57-4495-92BD-2849157C8D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7188" y="169532"/>
              <a:ext cx="887300" cy="8873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19</a:t>
            </a:fld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BEB9642B-3550-4B01-B393-4C9FFF2D525B}"/>
              </a:ext>
            </a:extLst>
          </p:cNvPr>
          <p:cNvSpPr/>
          <p:nvPr/>
        </p:nvSpPr>
        <p:spPr>
          <a:xfrm>
            <a:off x="0" y="2078286"/>
            <a:ext cx="9144000" cy="3140968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DESPESAS COM</a:t>
            </a:r>
          </a:p>
          <a:p>
            <a:pPr algn="ctr"/>
            <a:r>
              <a:rPr lang="pt-BR" sz="7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SAÚDE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xmlns="" id="{F6819F38-0A01-4606-8942-99D0E56D4098}"/>
              </a:ext>
            </a:extLst>
          </p:cNvPr>
          <p:cNvGrpSpPr/>
          <p:nvPr/>
        </p:nvGrpSpPr>
        <p:grpSpPr>
          <a:xfrm>
            <a:off x="0" y="-27384"/>
            <a:ext cx="9144000" cy="6885384"/>
            <a:chOff x="0" y="-27384"/>
            <a:chExt cx="9144000" cy="6885384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xmlns="" id="{434F1562-14B2-4053-B6B0-EB9225DAD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27384"/>
              <a:ext cx="9144000" cy="6885384"/>
            </a:xfrm>
            <a:prstGeom prst="rect">
              <a:avLst/>
            </a:prstGeom>
          </p:spPr>
        </p:pic>
        <p:pic>
          <p:nvPicPr>
            <p:cNvPr id="9" name="Imagem 8">
              <a:extLst>
                <a:ext uri="{FF2B5EF4-FFF2-40B4-BE49-F238E27FC236}">
                  <a16:creationId xmlns:a16="http://schemas.microsoft.com/office/drawing/2014/main" xmlns="" id="{59935C2E-7D1B-45EF-8054-16F519572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7188" y="169532"/>
              <a:ext cx="887300" cy="8873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5" name="CaixaDeTexto 4"/>
          <p:cNvSpPr txBox="1"/>
          <p:nvPr/>
        </p:nvSpPr>
        <p:spPr>
          <a:xfrm>
            <a:off x="286590" y="1556792"/>
            <a:ext cx="8570819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1900" dirty="0"/>
          </a:p>
          <a:p>
            <a:pPr algn="just"/>
            <a:r>
              <a:rPr lang="pt-BR" sz="1900" dirty="0"/>
              <a:t>Cumprir um requisito legal: Demonstrar e avaliar o cumprimento das metas fiscais no </a:t>
            </a:r>
            <a:r>
              <a:rPr lang="pt-BR" sz="1900" b="1" dirty="0"/>
              <a:t>3º Quadrimestre de 2019</a:t>
            </a:r>
            <a:r>
              <a:rPr lang="pt-BR" sz="1900" dirty="0"/>
              <a:t>, conforme disposto no § 4° do artigo 9° da Lei de Responsabilidade Fiscal, assim redigido:</a:t>
            </a:r>
          </a:p>
          <a:p>
            <a:pPr algn="just"/>
            <a:endParaRPr lang="pt-BR" sz="1900" dirty="0"/>
          </a:p>
          <a:p>
            <a:pPr lvl="4" algn="just"/>
            <a:r>
              <a:rPr lang="pt-BR" sz="1900" b="1" i="1" dirty="0"/>
              <a:t>“Até o final dos meses de maio, setembro e </a:t>
            </a:r>
            <a:r>
              <a:rPr lang="pt-BR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fevereiro</a:t>
            </a:r>
            <a:r>
              <a:rPr lang="pt-BR" sz="1900" b="1" i="1" dirty="0"/>
              <a:t>, o Poder Executivo demonstrará e avaliará o cumprimento das metas fiscais de cada quadrimestre, em audiência pública na comissão referida no § 1º do art. 166 da Constituição ou equivalente nas Casas Legislativas estaduais e municipais”.</a:t>
            </a:r>
          </a:p>
          <a:p>
            <a:pPr algn="just"/>
            <a:endParaRPr lang="pt-BR" sz="1900" dirty="0"/>
          </a:p>
          <a:p>
            <a:pPr algn="just"/>
            <a:r>
              <a:rPr lang="pt-BR" sz="1900" dirty="0"/>
              <a:t>Dar ciência à sociedade da evolução dos números fiscais do Estado.</a:t>
            </a:r>
          </a:p>
          <a:p>
            <a:pPr algn="just"/>
            <a:endParaRPr lang="pt-BR" sz="1900" dirty="0"/>
          </a:p>
          <a:p>
            <a:pPr algn="just"/>
            <a:r>
              <a:rPr lang="pt-BR" sz="1900" dirty="0"/>
              <a:t>Controle e Planejamento: o acompanhamento periódico da execução orçamentária permite estimar a evolução das receitas e despesas do exercício e antecipar a necessidade de correções de rumo a tempo de garantir o cumprimento das metas fiscais definidas na </a:t>
            </a:r>
            <a:r>
              <a:rPr lang="pt-BR" sz="1900" dirty="0" err="1"/>
              <a:t>LDO</a:t>
            </a:r>
            <a:r>
              <a:rPr lang="pt-BR" sz="1900" dirty="0"/>
              <a:t>.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2</a:t>
            </a:fld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BCCAAB5E-45B5-43FE-9C4A-0A662C0175B8}"/>
              </a:ext>
            </a:extLst>
          </p:cNvPr>
          <p:cNvSpPr txBox="1"/>
          <p:nvPr/>
        </p:nvSpPr>
        <p:spPr>
          <a:xfrm>
            <a:off x="179512" y="188640"/>
            <a:ext cx="77181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b="1" dirty="0">
                <a:solidFill>
                  <a:schemeClr val="accent5">
                    <a:lumMod val="50000"/>
                  </a:schemeClr>
                </a:solidFill>
              </a:rPr>
              <a:t>OBJETIVO DA</a:t>
            </a:r>
          </a:p>
          <a:p>
            <a:pPr algn="ctr"/>
            <a:r>
              <a:rPr lang="pt-BR" sz="4500" b="1" dirty="0">
                <a:solidFill>
                  <a:schemeClr val="accent5">
                    <a:lumMod val="50000"/>
                  </a:schemeClr>
                </a:solidFill>
              </a:rPr>
              <a:t>AUDIÊNCIA PÚBLICA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xmlns="" id="{0231988D-F957-426E-9D83-AF45E043812C}"/>
              </a:ext>
            </a:extLst>
          </p:cNvPr>
          <p:cNvGrpSpPr/>
          <p:nvPr/>
        </p:nvGrpSpPr>
        <p:grpSpPr>
          <a:xfrm>
            <a:off x="0" y="-27384"/>
            <a:ext cx="9144000" cy="6885384"/>
            <a:chOff x="0" y="-27384"/>
            <a:chExt cx="9144000" cy="6885384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xmlns="" id="{D04EA97A-9C50-4EF6-88C1-5DC417DA0A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27384"/>
              <a:ext cx="9144000" cy="6885384"/>
            </a:xfrm>
            <a:prstGeom prst="rect">
              <a:avLst/>
            </a:prstGeom>
          </p:spPr>
        </p:pic>
        <p:pic>
          <p:nvPicPr>
            <p:cNvPr id="6" name="Imagem 5">
              <a:extLst>
                <a:ext uri="{FF2B5EF4-FFF2-40B4-BE49-F238E27FC236}">
                  <a16:creationId xmlns:a16="http://schemas.microsoft.com/office/drawing/2014/main" xmlns="" id="{99BDAF1A-5160-4446-AF0B-263DC92454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7188" y="169532"/>
              <a:ext cx="887300" cy="8873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20</a:t>
            </a:fld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6DD5EA6E-9C3F-4DC6-8507-CAE8F5E9BE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" y="1656511"/>
            <a:ext cx="8500870" cy="271174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xmlns="" id="{6E0971EE-9155-4BF1-A40C-453B14436CB4}"/>
              </a:ext>
            </a:extLst>
          </p:cNvPr>
          <p:cNvGrpSpPr/>
          <p:nvPr/>
        </p:nvGrpSpPr>
        <p:grpSpPr>
          <a:xfrm>
            <a:off x="0" y="-27384"/>
            <a:ext cx="9144000" cy="6885384"/>
            <a:chOff x="0" y="-27384"/>
            <a:chExt cx="9144000" cy="6885384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xmlns="" id="{BC9A9DF9-4325-48FA-B377-748A09B6A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27384"/>
              <a:ext cx="9144000" cy="6885384"/>
            </a:xfrm>
            <a:prstGeom prst="rect">
              <a:avLst/>
            </a:prstGeom>
          </p:spPr>
        </p:pic>
        <p:pic>
          <p:nvPicPr>
            <p:cNvPr id="6" name="Imagem 5">
              <a:extLst>
                <a:ext uri="{FF2B5EF4-FFF2-40B4-BE49-F238E27FC236}">
                  <a16:creationId xmlns:a16="http://schemas.microsoft.com/office/drawing/2014/main" xmlns="" id="{AD83A000-5682-4CA1-A3DC-63EE5DCC7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7188" y="169532"/>
              <a:ext cx="887300" cy="8873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21</a:t>
            </a:fld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BEB9642B-3550-4B01-B393-4C9FFF2D525B}"/>
              </a:ext>
            </a:extLst>
          </p:cNvPr>
          <p:cNvSpPr/>
          <p:nvPr/>
        </p:nvSpPr>
        <p:spPr>
          <a:xfrm>
            <a:off x="0" y="2078286"/>
            <a:ext cx="9144000" cy="3140968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DESPESAS COM EDUCAÇÃO</a:t>
            </a:r>
          </a:p>
        </p:txBody>
      </p:sp>
    </p:spTree>
    <p:extLst>
      <p:ext uri="{BB962C8B-B14F-4D97-AF65-F5344CB8AC3E}">
        <p14:creationId xmlns:p14="http://schemas.microsoft.com/office/powerpoint/2010/main" val="36753243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xmlns="" id="{6BDD8CC8-D321-40F7-8D51-860FFC47371F}"/>
              </a:ext>
            </a:extLst>
          </p:cNvPr>
          <p:cNvGrpSpPr/>
          <p:nvPr/>
        </p:nvGrpSpPr>
        <p:grpSpPr>
          <a:xfrm>
            <a:off x="0" y="-27384"/>
            <a:ext cx="9144000" cy="6885384"/>
            <a:chOff x="0" y="-27384"/>
            <a:chExt cx="9144000" cy="6885384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xmlns="" id="{7EA96218-D051-493E-87A5-5A7881555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27384"/>
              <a:ext cx="9144000" cy="6885384"/>
            </a:xfrm>
            <a:prstGeom prst="rect">
              <a:avLst/>
            </a:prstGeom>
          </p:spPr>
        </p:pic>
        <p:pic>
          <p:nvPicPr>
            <p:cNvPr id="6" name="Imagem 5">
              <a:extLst>
                <a:ext uri="{FF2B5EF4-FFF2-40B4-BE49-F238E27FC236}">
                  <a16:creationId xmlns:a16="http://schemas.microsoft.com/office/drawing/2014/main" xmlns="" id="{90AFB43E-09B0-4817-8041-A9E37D63E4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7188" y="169532"/>
              <a:ext cx="887300" cy="8873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22</a:t>
            </a:fld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62EB6572-1FA5-4F4D-A5A2-E5BA1E6A60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78" y="1556792"/>
            <a:ext cx="8586643" cy="422773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xmlns="" id="{C37342F0-25AF-4B6B-B629-A4CB8D75066B}"/>
              </a:ext>
            </a:extLst>
          </p:cNvPr>
          <p:cNvGrpSpPr/>
          <p:nvPr/>
        </p:nvGrpSpPr>
        <p:grpSpPr>
          <a:xfrm>
            <a:off x="0" y="-27384"/>
            <a:ext cx="9144000" cy="6885384"/>
            <a:chOff x="0" y="-27384"/>
            <a:chExt cx="9144000" cy="6885384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xmlns="" id="{ECB0685A-E389-4387-AA5D-BE2AE0F3CE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27384"/>
              <a:ext cx="9144000" cy="6885384"/>
            </a:xfrm>
            <a:prstGeom prst="rect">
              <a:avLst/>
            </a:prstGeom>
          </p:spPr>
        </p:pic>
        <p:pic>
          <p:nvPicPr>
            <p:cNvPr id="6" name="Imagem 5">
              <a:extLst>
                <a:ext uri="{FF2B5EF4-FFF2-40B4-BE49-F238E27FC236}">
                  <a16:creationId xmlns:a16="http://schemas.microsoft.com/office/drawing/2014/main" xmlns="" id="{C20C43B1-3FFB-409F-B9EB-1F777F924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7188" y="169532"/>
              <a:ext cx="887300" cy="8873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23</a:t>
            </a:fld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BEB9642B-3550-4B01-B393-4C9FFF2D525B}"/>
              </a:ext>
            </a:extLst>
          </p:cNvPr>
          <p:cNvSpPr/>
          <p:nvPr/>
        </p:nvSpPr>
        <p:spPr>
          <a:xfrm>
            <a:off x="0" y="2078286"/>
            <a:ext cx="9144000" cy="3140968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APLICAÇÃO DO</a:t>
            </a:r>
          </a:p>
          <a:p>
            <a:pPr algn="ctr"/>
            <a:r>
              <a:rPr lang="pt-BR" sz="7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FUNDEB</a:t>
            </a:r>
            <a:endParaRPr lang="pt-BR" sz="7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03124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xmlns="" id="{06C34272-48F8-4D9D-8E30-679DAAD00DEF}"/>
              </a:ext>
            </a:extLst>
          </p:cNvPr>
          <p:cNvGrpSpPr/>
          <p:nvPr/>
        </p:nvGrpSpPr>
        <p:grpSpPr>
          <a:xfrm>
            <a:off x="0" y="-27384"/>
            <a:ext cx="9144000" cy="6885384"/>
            <a:chOff x="0" y="-27384"/>
            <a:chExt cx="9144000" cy="6885384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xmlns="" id="{4E9D2CC9-5BB1-4EB3-A028-B9BA518FD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27384"/>
              <a:ext cx="9144000" cy="6885384"/>
            </a:xfrm>
            <a:prstGeom prst="rect">
              <a:avLst/>
            </a:prstGeom>
          </p:spPr>
        </p:pic>
        <p:pic>
          <p:nvPicPr>
            <p:cNvPr id="6" name="Imagem 5">
              <a:extLst>
                <a:ext uri="{FF2B5EF4-FFF2-40B4-BE49-F238E27FC236}">
                  <a16:creationId xmlns:a16="http://schemas.microsoft.com/office/drawing/2014/main" xmlns="" id="{99CFEC76-0CA0-46D4-8AAE-6C70C7DF7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7188" y="169532"/>
              <a:ext cx="887300" cy="8873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24</a:t>
            </a:fld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3D812E61-DED2-406F-A2FD-3E60737261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564" y="1719262"/>
            <a:ext cx="8490908" cy="358194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xmlns="" id="{65D803E8-6013-473A-8912-DF45362FC7F3}"/>
              </a:ext>
            </a:extLst>
          </p:cNvPr>
          <p:cNvGrpSpPr/>
          <p:nvPr/>
        </p:nvGrpSpPr>
        <p:grpSpPr>
          <a:xfrm>
            <a:off x="0" y="-27384"/>
            <a:ext cx="9144000" cy="6885384"/>
            <a:chOff x="0" y="-27384"/>
            <a:chExt cx="9144000" cy="6885384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xmlns="" id="{0EE6997F-4D53-47DE-926B-E5BDB79AF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27384"/>
              <a:ext cx="9144000" cy="6885384"/>
            </a:xfrm>
            <a:prstGeom prst="rect">
              <a:avLst/>
            </a:prstGeom>
          </p:spPr>
        </p:pic>
        <p:pic>
          <p:nvPicPr>
            <p:cNvPr id="8" name="Imagem 7">
              <a:extLst>
                <a:ext uri="{FF2B5EF4-FFF2-40B4-BE49-F238E27FC236}">
                  <a16:creationId xmlns:a16="http://schemas.microsoft.com/office/drawing/2014/main" xmlns="" id="{0DB57220-6F46-424E-B9D7-E4E6DBC82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7188" y="169532"/>
              <a:ext cx="887300" cy="8873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25</a:t>
            </a:fld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84F57C69-39DF-481E-B8B1-27B8B9F06B55}"/>
              </a:ext>
            </a:extLst>
          </p:cNvPr>
          <p:cNvSpPr txBox="1"/>
          <p:nvPr/>
        </p:nvSpPr>
        <p:spPr>
          <a:xfrm>
            <a:off x="288031" y="3645024"/>
            <a:ext cx="85324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Calibri" panose="020F0502020204030204" pitchFamily="34" charset="0"/>
              <a:buChar char="#"/>
            </a:pPr>
            <a:r>
              <a:rPr lang="pt-BR" sz="2000" b="1" dirty="0">
                <a:solidFill>
                  <a:srgbClr val="003750"/>
                </a:solidFill>
              </a:rPr>
              <a:t>O Relatório de Gestão Fiscal – </a:t>
            </a:r>
            <a:r>
              <a:rPr lang="pt-BR" sz="2000" b="1" dirty="0" err="1">
                <a:solidFill>
                  <a:srgbClr val="003750"/>
                </a:solidFill>
              </a:rPr>
              <a:t>RGF</a:t>
            </a:r>
            <a:r>
              <a:rPr lang="pt-BR" sz="2000" b="1" dirty="0">
                <a:solidFill>
                  <a:srgbClr val="003750"/>
                </a:solidFill>
              </a:rPr>
              <a:t> (3º Quadrimestre/2019) e o Relatório Resumido da Execução Orçamentária – </a:t>
            </a:r>
            <a:r>
              <a:rPr lang="pt-BR" sz="2000" b="1" dirty="0" err="1">
                <a:solidFill>
                  <a:srgbClr val="003750"/>
                </a:solidFill>
              </a:rPr>
              <a:t>RREO</a:t>
            </a:r>
            <a:r>
              <a:rPr lang="pt-BR" sz="2000" b="1" dirty="0">
                <a:solidFill>
                  <a:srgbClr val="003750"/>
                </a:solidFill>
              </a:rPr>
              <a:t> (6º Bimestre/2019), serão publicados no Diário Oficial do Município .</a:t>
            </a:r>
          </a:p>
          <a:p>
            <a:pPr marL="342900" indent="-342900" algn="just">
              <a:buFont typeface="Calibri" panose="020F0502020204030204" pitchFamily="34" charset="0"/>
              <a:buChar char="#"/>
            </a:pPr>
            <a:endParaRPr lang="pt-BR" sz="2000" b="1" dirty="0">
              <a:solidFill>
                <a:srgbClr val="003750"/>
              </a:solidFill>
            </a:endParaRPr>
          </a:p>
          <a:p>
            <a:pPr marL="342900" indent="-342900" algn="just">
              <a:buFont typeface="Calibri" panose="020F0502020204030204" pitchFamily="34" charset="0"/>
              <a:buChar char="#"/>
            </a:pPr>
            <a:r>
              <a:rPr lang="pt-BR" sz="2000" b="1" dirty="0">
                <a:solidFill>
                  <a:srgbClr val="003750"/>
                </a:solidFill>
              </a:rPr>
              <a:t>Os dados serão informados no Sistema de Informações Contábeis e Fiscais do Setor Público Brasileiro – </a:t>
            </a:r>
            <a:r>
              <a:rPr lang="pt-BR" sz="2000" b="1" dirty="0" err="1">
                <a:solidFill>
                  <a:srgbClr val="003750"/>
                </a:solidFill>
              </a:rPr>
              <a:t>Siconfi</a:t>
            </a:r>
            <a:r>
              <a:rPr lang="pt-BR" sz="2000" b="1" dirty="0">
                <a:solidFill>
                  <a:srgbClr val="003750"/>
                </a:solidFill>
              </a:rPr>
              <a:t>.</a:t>
            </a:r>
          </a:p>
          <a:p>
            <a:pPr marL="342900" indent="-342900" algn="just">
              <a:buFont typeface="Calibri" panose="020F0502020204030204" pitchFamily="34" charset="0"/>
              <a:buChar char="#"/>
            </a:pPr>
            <a:endParaRPr lang="pt-BR" sz="2000" b="1" dirty="0">
              <a:solidFill>
                <a:srgbClr val="003750"/>
              </a:solidFill>
            </a:endParaRPr>
          </a:p>
          <a:p>
            <a:pPr marL="342900" indent="-342900" algn="just">
              <a:buFont typeface="Calibri" panose="020F0502020204030204" pitchFamily="34" charset="0"/>
              <a:buChar char="#"/>
            </a:pPr>
            <a:r>
              <a:rPr lang="pt-BR" sz="2000" b="1" dirty="0">
                <a:solidFill>
                  <a:srgbClr val="003750"/>
                </a:solidFill>
              </a:rPr>
              <a:t>Os relatórios serão encaminhados ao Tribunal de Contas dos Municípios do Estado da Bahia – </a:t>
            </a:r>
            <a:r>
              <a:rPr lang="pt-BR" sz="2000" b="1" dirty="0" err="1">
                <a:solidFill>
                  <a:srgbClr val="003750"/>
                </a:solidFill>
              </a:rPr>
              <a:t>TCM</a:t>
            </a:r>
            <a:r>
              <a:rPr lang="pt-BR" sz="2000" b="1" dirty="0">
                <a:solidFill>
                  <a:srgbClr val="003750"/>
                </a:solidFill>
              </a:rPr>
              <a:t>, via sistema e-</a:t>
            </a:r>
            <a:r>
              <a:rPr lang="pt-BR" sz="2000" b="1" dirty="0" err="1">
                <a:solidFill>
                  <a:srgbClr val="003750"/>
                </a:solidFill>
              </a:rPr>
              <a:t>tcm</a:t>
            </a:r>
            <a:r>
              <a:rPr lang="pt-BR" sz="2000" b="1" dirty="0">
                <a:solidFill>
                  <a:srgbClr val="003750"/>
                </a:solidFill>
              </a:rPr>
              <a:t>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A58E4E8C-CAE3-4F84-91F9-6397F2B2CE8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29030"/>
            <a:ext cx="3971217" cy="298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6363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xmlns="" id="{C709089C-7C53-4031-B16C-508EE00042B1}"/>
              </a:ext>
            </a:extLst>
          </p:cNvPr>
          <p:cNvGrpSpPr/>
          <p:nvPr/>
        </p:nvGrpSpPr>
        <p:grpSpPr>
          <a:xfrm>
            <a:off x="0" y="-27384"/>
            <a:ext cx="9144000" cy="6885384"/>
            <a:chOff x="0" y="-27384"/>
            <a:chExt cx="9144000" cy="6885384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xmlns="" id="{910D6353-9F7D-4E3B-91EE-2A3DA9F9FF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27384"/>
              <a:ext cx="9144000" cy="6885384"/>
            </a:xfrm>
            <a:prstGeom prst="rect">
              <a:avLst/>
            </a:prstGeom>
          </p:spPr>
        </p:pic>
        <p:pic>
          <p:nvPicPr>
            <p:cNvPr id="8" name="Imagem 7">
              <a:extLst>
                <a:ext uri="{FF2B5EF4-FFF2-40B4-BE49-F238E27FC236}">
                  <a16:creationId xmlns:a16="http://schemas.microsoft.com/office/drawing/2014/main" xmlns="" id="{16E3A6D5-77D9-4FD5-BB0C-0A18CFFACE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7586" y="1737938"/>
              <a:ext cx="3059214" cy="305921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26</a:t>
            </a:fld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7DE7A4F5-A83B-4340-95C5-47A701B069F7}"/>
              </a:ext>
            </a:extLst>
          </p:cNvPr>
          <p:cNvSpPr/>
          <p:nvPr/>
        </p:nvSpPr>
        <p:spPr>
          <a:xfrm>
            <a:off x="0" y="0"/>
            <a:ext cx="4999774" cy="6858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7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57E297F6-BD3C-4DD7-8AC8-6D186DC11362}"/>
              </a:ext>
            </a:extLst>
          </p:cNvPr>
          <p:cNvSpPr txBox="1"/>
          <p:nvPr/>
        </p:nvSpPr>
        <p:spPr>
          <a:xfrm>
            <a:off x="364782" y="1645593"/>
            <a:ext cx="427020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ANTONIO </a:t>
            </a:r>
            <a:r>
              <a:rPr lang="pt-BR" sz="2000" b="1" dirty="0" err="1">
                <a:solidFill>
                  <a:schemeClr val="bg1"/>
                </a:solidFill>
              </a:rPr>
              <a:t>ELINALDO</a:t>
            </a:r>
            <a:r>
              <a:rPr lang="pt-BR" sz="2000" b="1" dirty="0">
                <a:solidFill>
                  <a:schemeClr val="bg1"/>
                </a:solidFill>
              </a:rPr>
              <a:t> ARAUJO DA SILVA</a:t>
            </a:r>
          </a:p>
          <a:p>
            <a:pPr algn="ctr"/>
            <a:r>
              <a:rPr lang="pt-BR" sz="1600" dirty="0">
                <a:solidFill>
                  <a:schemeClr val="bg1"/>
                </a:solidFill>
              </a:rPr>
              <a:t>Prefeito Municipal</a:t>
            </a:r>
          </a:p>
          <a:p>
            <a:pPr algn="ctr"/>
            <a:endParaRPr lang="pt-BR" sz="1600" dirty="0">
              <a:solidFill>
                <a:schemeClr val="bg1"/>
              </a:solidFill>
            </a:endParaRPr>
          </a:p>
          <a:p>
            <a:pPr algn="ctr"/>
            <a:endParaRPr lang="pt-BR" sz="1600" dirty="0">
              <a:solidFill>
                <a:schemeClr val="bg1"/>
              </a:solidFill>
            </a:endParaRPr>
          </a:p>
          <a:p>
            <a:pPr algn="ctr"/>
            <a:r>
              <a:rPr lang="pt-BR" sz="2000" b="1" dirty="0">
                <a:solidFill>
                  <a:schemeClr val="bg1"/>
                </a:solidFill>
              </a:rPr>
              <a:t>JOAQUIM JOSÉ BAHIA MENEZES</a:t>
            </a:r>
          </a:p>
          <a:p>
            <a:pPr algn="ctr"/>
            <a:r>
              <a:rPr lang="pt-BR" sz="1600" dirty="0">
                <a:solidFill>
                  <a:schemeClr val="bg1"/>
                </a:solidFill>
              </a:rPr>
              <a:t>Secretário da Fazenda</a:t>
            </a:r>
          </a:p>
          <a:p>
            <a:pPr algn="ctr"/>
            <a:endParaRPr lang="pt-BR" sz="1600" dirty="0">
              <a:solidFill>
                <a:schemeClr val="bg1"/>
              </a:solidFill>
            </a:endParaRPr>
          </a:p>
          <a:p>
            <a:pPr algn="ctr"/>
            <a:endParaRPr lang="pt-BR" sz="1600" dirty="0">
              <a:solidFill>
                <a:schemeClr val="bg1"/>
              </a:solidFill>
            </a:endParaRPr>
          </a:p>
          <a:p>
            <a:pPr algn="ctr"/>
            <a:r>
              <a:rPr lang="pt-BR" sz="2000" b="1" dirty="0">
                <a:solidFill>
                  <a:schemeClr val="bg1"/>
                </a:solidFill>
              </a:rPr>
              <a:t>BRUNO GARRIDO GONÇALVES</a:t>
            </a:r>
          </a:p>
          <a:p>
            <a:pPr algn="ctr"/>
            <a:r>
              <a:rPr lang="pt-BR" sz="1600" dirty="0">
                <a:solidFill>
                  <a:schemeClr val="bg1"/>
                </a:solidFill>
              </a:rPr>
              <a:t>Controlador Geral do Município</a:t>
            </a:r>
          </a:p>
          <a:p>
            <a:pPr algn="ctr"/>
            <a:endParaRPr lang="pt-BR" sz="1600" b="1" dirty="0">
              <a:solidFill>
                <a:schemeClr val="bg1"/>
              </a:solidFill>
            </a:endParaRPr>
          </a:p>
          <a:p>
            <a:pPr algn="ctr"/>
            <a:endParaRPr lang="pt-BR" sz="1600" b="1" dirty="0">
              <a:solidFill>
                <a:schemeClr val="bg1"/>
              </a:solidFill>
            </a:endParaRPr>
          </a:p>
          <a:p>
            <a:pPr algn="ctr"/>
            <a:r>
              <a:rPr lang="pt-BR" sz="2000" b="1" dirty="0">
                <a:solidFill>
                  <a:schemeClr val="bg1"/>
                </a:solidFill>
              </a:rPr>
              <a:t>LESSYVALDO DIAS DA </a:t>
            </a:r>
            <a:r>
              <a:rPr lang="pt-BR" sz="2000" b="1" dirty="0" err="1">
                <a:solidFill>
                  <a:schemeClr val="bg1"/>
                </a:solidFill>
              </a:rPr>
              <a:t>SIVA</a:t>
            </a:r>
            <a:endParaRPr lang="pt-BR" sz="2000" b="1" dirty="0">
              <a:solidFill>
                <a:schemeClr val="bg1"/>
              </a:solidFill>
            </a:endParaRPr>
          </a:p>
          <a:p>
            <a:pPr algn="ctr"/>
            <a:r>
              <a:rPr lang="pt-BR" sz="1600" dirty="0">
                <a:solidFill>
                  <a:schemeClr val="bg1"/>
                </a:solidFill>
              </a:rPr>
              <a:t>Contador </a:t>
            </a:r>
            <a:r>
              <a:rPr lang="pt-BR" sz="1600" dirty="0" err="1">
                <a:solidFill>
                  <a:schemeClr val="bg1"/>
                </a:solidFill>
              </a:rPr>
              <a:t>CRC</a:t>
            </a:r>
            <a:r>
              <a:rPr lang="pt-BR" sz="1600" dirty="0">
                <a:solidFill>
                  <a:schemeClr val="bg1"/>
                </a:solidFill>
              </a:rPr>
              <a:t>- 023298/O-6 BA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xmlns="" id="{9E745E8D-C19D-4777-B2D9-72A3AC6A5FAB}"/>
              </a:ext>
            </a:extLst>
          </p:cNvPr>
          <p:cNvGrpSpPr/>
          <p:nvPr/>
        </p:nvGrpSpPr>
        <p:grpSpPr>
          <a:xfrm>
            <a:off x="0" y="-27384"/>
            <a:ext cx="9144000" cy="6885384"/>
            <a:chOff x="0" y="-27384"/>
            <a:chExt cx="9144000" cy="6885384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xmlns="" id="{EE74EB76-3F24-41DE-B342-EE6DC43BA0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27384"/>
              <a:ext cx="9144000" cy="6885384"/>
            </a:xfrm>
            <a:prstGeom prst="rect">
              <a:avLst/>
            </a:prstGeom>
          </p:spPr>
        </p:pic>
        <p:pic>
          <p:nvPicPr>
            <p:cNvPr id="6" name="Imagem 5">
              <a:extLst>
                <a:ext uri="{FF2B5EF4-FFF2-40B4-BE49-F238E27FC236}">
                  <a16:creationId xmlns:a16="http://schemas.microsoft.com/office/drawing/2014/main" xmlns="" id="{0EFF3D5E-054D-412C-8AF0-302138FD3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7188" y="169532"/>
              <a:ext cx="887300" cy="8873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3</a:t>
            </a:fld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4D4A6F4C-DA6D-46A4-A467-789369140DAE}"/>
              </a:ext>
            </a:extLst>
          </p:cNvPr>
          <p:cNvSpPr/>
          <p:nvPr/>
        </p:nvSpPr>
        <p:spPr>
          <a:xfrm>
            <a:off x="0" y="2078286"/>
            <a:ext cx="9144000" cy="3140968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EXECUÇÃO ORÇAMENTÁRIA</a:t>
            </a:r>
          </a:p>
          <a:p>
            <a:pPr algn="ctr"/>
            <a:r>
              <a:rPr lang="pt-BR" sz="4000" b="1" dirty="0">
                <a:solidFill>
                  <a:schemeClr val="bg1">
                    <a:lumMod val="75000"/>
                  </a:schemeClr>
                </a:solidFill>
              </a:rPr>
              <a:t>Receitas e Despesas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xmlns="" id="{216A426B-F47A-4B48-A7F7-07DA08E0BA58}"/>
              </a:ext>
            </a:extLst>
          </p:cNvPr>
          <p:cNvGrpSpPr/>
          <p:nvPr/>
        </p:nvGrpSpPr>
        <p:grpSpPr>
          <a:xfrm>
            <a:off x="0" y="-27384"/>
            <a:ext cx="9144000" cy="6885384"/>
            <a:chOff x="0" y="-27384"/>
            <a:chExt cx="9144000" cy="6885384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xmlns="" id="{8D80A466-9DB2-4C7D-8160-22637ABB9E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27384"/>
              <a:ext cx="9144000" cy="6885384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xmlns="" id="{C55E9D35-A34A-4AAD-A64B-DF874D29C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7188" y="169532"/>
              <a:ext cx="887300" cy="8873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4</a:t>
            </a:fld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179512" y="339914"/>
            <a:ext cx="771816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RECEITAS ARRECADADAS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CF83EE2F-3223-475D-8E9B-B78B27F6DD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1632410"/>
            <a:ext cx="8457177" cy="438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678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xmlns="" id="{216A426B-F47A-4B48-A7F7-07DA08E0BA58}"/>
              </a:ext>
            </a:extLst>
          </p:cNvPr>
          <p:cNvGrpSpPr/>
          <p:nvPr/>
        </p:nvGrpSpPr>
        <p:grpSpPr>
          <a:xfrm>
            <a:off x="0" y="-27384"/>
            <a:ext cx="9144000" cy="6885384"/>
            <a:chOff x="0" y="-27384"/>
            <a:chExt cx="9144000" cy="6885384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xmlns="" id="{8D80A466-9DB2-4C7D-8160-22637ABB9E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27384"/>
              <a:ext cx="9144000" cy="6885384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xmlns="" id="{C55E9D35-A34A-4AAD-A64B-DF874D29C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7188" y="169532"/>
              <a:ext cx="887300" cy="8873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5</a:t>
            </a:fld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179512" y="339914"/>
            <a:ext cx="771816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RECEITAS ARRECADADAS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832E350A-92B3-46FD-8A38-6A8365F30A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137" b="3858"/>
          <a:stretch/>
        </p:blipFill>
        <p:spPr>
          <a:xfrm>
            <a:off x="467544" y="1492042"/>
            <a:ext cx="8096250" cy="493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573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xmlns="" id="{D58559C6-74BE-4461-8DE8-DF7347160623}"/>
              </a:ext>
            </a:extLst>
          </p:cNvPr>
          <p:cNvGrpSpPr/>
          <p:nvPr/>
        </p:nvGrpSpPr>
        <p:grpSpPr>
          <a:xfrm>
            <a:off x="0" y="-27384"/>
            <a:ext cx="9144000" cy="6885384"/>
            <a:chOff x="0" y="-27384"/>
            <a:chExt cx="9144000" cy="6885384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xmlns="" id="{D25521D6-D212-4C40-AE58-73BC2F4F21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27384"/>
              <a:ext cx="9144000" cy="6885384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xmlns="" id="{2B3C72BA-B5D8-4860-956B-4D20B0694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7188" y="169532"/>
              <a:ext cx="887300" cy="8873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6</a:t>
            </a:fld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A706762C-0CF1-404A-893B-A157303E9A02}"/>
              </a:ext>
            </a:extLst>
          </p:cNvPr>
          <p:cNvSpPr txBox="1"/>
          <p:nvPr/>
        </p:nvSpPr>
        <p:spPr>
          <a:xfrm>
            <a:off x="179512" y="339914"/>
            <a:ext cx="771816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RECEITAS TRIBUTÁRIAS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5164F411-A4CD-465C-87AA-0ACEE9ED50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1556792"/>
            <a:ext cx="8424899" cy="409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929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xmlns="" id="{D58559C6-74BE-4461-8DE8-DF7347160623}"/>
              </a:ext>
            </a:extLst>
          </p:cNvPr>
          <p:cNvGrpSpPr/>
          <p:nvPr/>
        </p:nvGrpSpPr>
        <p:grpSpPr>
          <a:xfrm>
            <a:off x="0" y="-27384"/>
            <a:ext cx="9144000" cy="6885384"/>
            <a:chOff x="0" y="-27384"/>
            <a:chExt cx="9144000" cy="6885384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xmlns="" id="{D25521D6-D212-4C40-AE58-73BC2F4F21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27384"/>
              <a:ext cx="9144000" cy="6885384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xmlns="" id="{2B3C72BA-B5D8-4860-956B-4D20B0694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7188" y="169532"/>
              <a:ext cx="887300" cy="8873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7</a:t>
            </a:fld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A706762C-0CF1-404A-893B-A157303E9A02}"/>
              </a:ext>
            </a:extLst>
          </p:cNvPr>
          <p:cNvSpPr txBox="1"/>
          <p:nvPr/>
        </p:nvSpPr>
        <p:spPr>
          <a:xfrm>
            <a:off x="179512" y="339914"/>
            <a:ext cx="77181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IMPOSTO SOBRE SERVIÇOS DE QUALQUER NATUREZA - ISS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xmlns="" id="{00000000-0008-0000-0700-00001C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2087145"/>
              </p:ext>
            </p:extLst>
          </p:nvPr>
        </p:nvGraphicFramePr>
        <p:xfrm>
          <a:off x="386491" y="2529356"/>
          <a:ext cx="8433981" cy="3988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37E8AA0F-5F34-4755-9BA7-BDE9CDBAB3A2}"/>
              </a:ext>
            </a:extLst>
          </p:cNvPr>
          <p:cNvSpPr txBox="1"/>
          <p:nvPr/>
        </p:nvSpPr>
        <p:spPr>
          <a:xfrm>
            <a:off x="286591" y="1820143"/>
            <a:ext cx="7611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5">
                    <a:lumMod val="50000"/>
                  </a:schemeClr>
                </a:solidFill>
              </a:rPr>
              <a:t>Arrecadação de 2015 a 2019</a:t>
            </a:r>
          </a:p>
        </p:txBody>
      </p:sp>
    </p:spTree>
    <p:extLst>
      <p:ext uri="{BB962C8B-B14F-4D97-AF65-F5344CB8AC3E}">
        <p14:creationId xmlns:p14="http://schemas.microsoft.com/office/powerpoint/2010/main" val="771266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xmlns="" id="{6B8C2636-8175-4B56-8095-018E953680B6}"/>
              </a:ext>
            </a:extLst>
          </p:cNvPr>
          <p:cNvGrpSpPr/>
          <p:nvPr/>
        </p:nvGrpSpPr>
        <p:grpSpPr>
          <a:xfrm>
            <a:off x="0" y="-27384"/>
            <a:ext cx="9144000" cy="6885384"/>
            <a:chOff x="0" y="-27384"/>
            <a:chExt cx="9144000" cy="6885384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xmlns="" id="{06A1A455-0335-4304-A9E2-57D19D167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27384"/>
              <a:ext cx="9144000" cy="6885384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xmlns="" id="{DD02A3F5-DD76-47EB-AB55-E3236A04F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7188" y="169532"/>
              <a:ext cx="887300" cy="8873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8</a:t>
            </a:fld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564A3BDA-33A6-4CDD-941E-A3938B6A609A}"/>
              </a:ext>
            </a:extLst>
          </p:cNvPr>
          <p:cNvSpPr txBox="1"/>
          <p:nvPr/>
        </p:nvSpPr>
        <p:spPr>
          <a:xfrm>
            <a:off x="179512" y="339914"/>
            <a:ext cx="771816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RECEITAS DE CONTRIBUIÇÕES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8E0FC8EB-C278-4D15-BBBF-D05540182F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2132856"/>
            <a:ext cx="8500075" cy="215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628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xmlns="" id="{A0592E86-CF4A-4952-93FE-D7043DA0C840}"/>
              </a:ext>
            </a:extLst>
          </p:cNvPr>
          <p:cNvGrpSpPr/>
          <p:nvPr/>
        </p:nvGrpSpPr>
        <p:grpSpPr>
          <a:xfrm>
            <a:off x="0" y="-27384"/>
            <a:ext cx="9144000" cy="6885384"/>
            <a:chOff x="0" y="-27384"/>
            <a:chExt cx="9144000" cy="6885384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xmlns="" id="{B3A3ED37-460B-4065-85C1-23416C39B3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27384"/>
              <a:ext cx="9144000" cy="6885384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xmlns="" id="{D9D302FC-F85F-42D0-A24F-C5E8D9943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7188" y="169532"/>
              <a:ext cx="887300" cy="8873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9</a:t>
            </a:fld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F3650B43-7C05-41C9-8D17-6C90465BDE0E}"/>
              </a:ext>
            </a:extLst>
          </p:cNvPr>
          <p:cNvSpPr txBox="1"/>
          <p:nvPr/>
        </p:nvSpPr>
        <p:spPr>
          <a:xfrm>
            <a:off x="179512" y="339914"/>
            <a:ext cx="771816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TRANSFERÊNCIAS CORRENTES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B33E7921-451D-4383-8AE0-C478D76082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611981"/>
            <a:ext cx="8507288" cy="403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2890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3402</TotalTime>
  <Words>354</Words>
  <Application>Microsoft Office PowerPoint</Application>
  <PresentationFormat>Apresentação na tela (4:3)</PresentationFormat>
  <Paragraphs>82</Paragraphs>
  <Slides>26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9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HP060BR</dc:creator>
  <cp:lastModifiedBy>ORÇAMENTO</cp:lastModifiedBy>
  <cp:revision>364</cp:revision>
  <cp:lastPrinted>2017-05-24T17:48:16Z</cp:lastPrinted>
  <dcterms:created xsi:type="dcterms:W3CDTF">2013-05-23T17:19:33Z</dcterms:created>
  <dcterms:modified xsi:type="dcterms:W3CDTF">2023-10-11T12:58:54Z</dcterms:modified>
  <cp:contentStatus/>
</cp:coreProperties>
</file>