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1" r:id="rId2"/>
    <p:sldId id="257" r:id="rId3"/>
    <p:sldId id="317" r:id="rId4"/>
    <p:sldId id="336" r:id="rId5"/>
    <p:sldId id="350" r:id="rId6"/>
    <p:sldId id="337" r:id="rId7"/>
    <p:sldId id="338" r:id="rId8"/>
    <p:sldId id="339" r:id="rId9"/>
    <p:sldId id="341" r:id="rId10"/>
    <p:sldId id="351" r:id="rId11"/>
    <p:sldId id="342" r:id="rId12"/>
    <p:sldId id="320" r:id="rId13"/>
    <p:sldId id="343" r:id="rId14"/>
    <p:sldId id="344" r:id="rId15"/>
    <p:sldId id="345" r:id="rId16"/>
    <p:sldId id="324" r:id="rId17"/>
    <p:sldId id="347" r:id="rId18"/>
    <p:sldId id="327" r:id="rId19"/>
    <p:sldId id="333" r:id="rId20"/>
    <p:sldId id="348" r:id="rId21"/>
    <p:sldId id="328" r:id="rId22"/>
    <p:sldId id="349" r:id="rId23"/>
    <p:sldId id="330" r:id="rId24"/>
    <p:sldId id="346" r:id="rId25"/>
    <p:sldId id="334" r:id="rId26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zAFlHMh2kquC2s03BwOA==" hashData="15zZ2/1hDZt1jPKC5Wq9XJuZOXSh3iL14Gh5oDfBKdBY0XL4YtqLmk8oX1pBvNQzaxe+sv8XKB+/+wS7rcH6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arlos" initials="RM" lastIdx="1" clrIdx="0">
    <p:extLst>
      <p:ext uri="{19B8F6BF-5375-455C-9EA6-DF929625EA0E}">
        <p15:presenceInfo xmlns:p15="http://schemas.microsoft.com/office/powerpoint/2012/main" userId="S-1-5-21-318840984-2323357258-930068938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0"/>
    <a:srgbClr val="023769"/>
    <a:srgbClr val="013D71"/>
    <a:srgbClr val="003399"/>
    <a:srgbClr val="023666"/>
    <a:srgbClr val="004080"/>
    <a:srgbClr val="FF9900"/>
    <a:srgbClr val="127535"/>
    <a:srgbClr val="0137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10" d="100"/>
          <a:sy n="110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6B3C399D-8D3E-4F36-8D62-5D24262C9A1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1ABA0FCA-53C3-45B4-B00A-12FDFE3402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8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A18B5582-2EBC-4FFB-B008-BC49DC07FFA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089" y="4860926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43909DC4-9015-439D-BE23-9D082C4A12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45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7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747F-18EB-42F9-A6D7-93CC0E8C2CC0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9E05-D648-4582-BA22-1F54D646C8A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0FB2-4BF3-4A0C-8177-4582DDC16B24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5FEC-012C-4C87-A0A7-7E00F97DEDE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E50-133D-4719-8B4C-4FA9F7CAFAC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ABE-6BBC-45B9-9137-976C65474F44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7D48-0C70-43E0-9366-2897E59C5574}" type="datetime1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91D7-5BDB-4CF4-A2AD-D6ACD8AFD320}" type="datetime1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B44D-0D68-49EF-A81F-F4CF94391650}" type="datetime1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8C9-264F-406B-936B-7A13CFDDA83E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5ACE-A642-43ED-ABBB-9D8FFF14B79D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72C-1675-4E2F-8F1A-84F9BD15A49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F0B73A5-0882-4741-B91D-7C1B225E4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E847FE9-B411-4350-8FD9-21B5EBDC4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425644C-4D1C-4584-A34C-88CB9B404D69}"/>
              </a:ext>
            </a:extLst>
          </p:cNvPr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/>
              <a:t>AUDIÊNCIA PÚBLICA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GESTÃO FISCAL – 3º QUADRIMESTRE/2018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55AB6A7B-807F-4805-B39E-FADDDA09935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F13E41AF-0F84-4135-A29C-976F2DFA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5109074B-B17F-4390-AAF3-19DF7099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C5A419F-0925-41FE-A089-3BA447E7FA29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EXECUTADAS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198962F-4820-4823-9B4A-59082C1B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0" y="423525"/>
            <a:ext cx="7497100" cy="5309731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40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912B7665-6AAA-496B-8B0D-25B73FA13256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16828B2F-851D-422F-AFC9-173F5E89F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459B521B-A791-4487-B246-1C2A04F50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931F533-7F5C-4C4C-8232-20FD472E2E38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FISCAIS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Demonstrativos dos Resultados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Orçamentário, Primário e Nominal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84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E7B38B3B-949B-4CFE-A33C-62BAF953907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7171AC16-4C5E-4D20-A9E8-C057241D9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A0A737E7-81B0-493A-B420-43AE5A083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01C1C68-30BE-4A36-A41F-08B41D970612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BDC8694-4963-45A2-84F5-A3A07AA4C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" y="1922933"/>
            <a:ext cx="8560134" cy="322263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4332E70-B1BA-45CA-B8AB-2693FBEC91E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F44C60C2-7ECC-45D7-8BC3-BBE0831D6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87351FB6-7812-467E-9B0D-44AE543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BE22890-8A51-4304-A603-9F0B77209B9E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3F1CA69-656A-43D7-A14A-1EA59A4A7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8" y="1655914"/>
            <a:ext cx="8603958" cy="3546171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24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F4541CEA-982F-4381-9636-C39DC318BB9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3FF755CB-F01E-4A23-9FC9-BFCC916F6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2A2A4DE2-2816-4FA8-8192-E4E3C0F2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9DAD819-E4C6-44FA-91B5-EC4FF16C1028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NOMINAL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D93A139-DC73-492D-BA95-42BB5998E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7" y="1761916"/>
            <a:ext cx="8653318" cy="404752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9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60003B3-731F-46F6-AA00-A0F91E56564B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3032D562-FBD8-431D-BA6B-18B88484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1B21F28F-8760-4919-9D40-ACA9B580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DDF7BB8-8150-4CD3-8EE0-86E8EE994A3C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 E CONSTITUCIONAIS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Pessoal – Educação - </a:t>
            </a:r>
            <a:r>
              <a:rPr lang="pt-BR" sz="4000" b="1" dirty="0" err="1">
                <a:solidFill>
                  <a:schemeClr val="bg1">
                    <a:lumMod val="75000"/>
                  </a:schemeClr>
                </a:solidFill>
              </a:rPr>
              <a:t>Fundeb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 - Saúde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24C7BC0-B0D2-4125-9335-A02B8CA885D1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5A3ECD08-82AF-41BA-B3C8-C52CDD3A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31C04719-4708-4111-8E45-B97B84AF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80B563B-BCC9-4C47-8BD2-281C4256FD34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COM PESSOAL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260F8011-177D-407E-B25C-617C31DDBAC0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4B18EBC1-2A9D-4F44-AAA5-CE6C72B69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DEB0040-2C30-4F63-937D-001D1535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B843708-11F1-4864-B945-924C67DF6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3" y="2123232"/>
            <a:ext cx="8155374" cy="332937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41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305964B-E5C0-4959-87FE-CF3A5B593B07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0FDD9C17-332B-4F93-82CB-1A4EDA625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3AD6FCB9-6B57-4495-92BD-2849157C8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B9642B-3550-4B01-B393-4C9FFF2D525B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COM</a:t>
            </a:r>
          </a:p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231988D-F957-426E-9D83-AF45E043812C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D04EA97A-9C50-4EF6-88C1-5DC417DA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99BDAF1A-5160-4446-AF0B-263DC9245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D7FB391-7D08-4662-A929-C23E2FDA4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5" y="1632543"/>
            <a:ext cx="8186844" cy="251279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F6819F38-0A01-4606-8942-99D0E56D4098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434F1562-14B2-4053-B6B0-EB9225DAD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59935C2E-7D1B-45EF-8054-16F51957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CaixaDeTexto 4"/>
          <p:cNvSpPr txBox="1"/>
          <p:nvPr/>
        </p:nvSpPr>
        <p:spPr>
          <a:xfrm>
            <a:off x="286590" y="1556792"/>
            <a:ext cx="857081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900" dirty="0"/>
          </a:p>
          <a:p>
            <a:pPr algn="just"/>
            <a:r>
              <a:rPr lang="pt-BR" sz="1900" dirty="0"/>
              <a:t>Cumprir um requisito legal: Demonstrar e avaliar o cumprimento das metas fiscais no </a:t>
            </a:r>
            <a:r>
              <a:rPr lang="pt-BR" sz="1900" b="1" dirty="0"/>
              <a:t>3º Quadrimestre de 2018</a:t>
            </a:r>
            <a:r>
              <a:rPr lang="pt-BR" sz="1900" dirty="0"/>
              <a:t>, conforme disposto no § 4° do artigo 9° da Lei de Responsabilidade Fiscal, assim redigido:</a:t>
            </a:r>
          </a:p>
          <a:p>
            <a:pPr algn="just"/>
            <a:endParaRPr lang="pt-BR" sz="1900" dirty="0"/>
          </a:p>
          <a:p>
            <a:pPr lvl="4" algn="just"/>
            <a:r>
              <a:rPr lang="pt-BR" sz="1900" b="1" i="1" dirty="0"/>
              <a:t>“Até o final dos meses de maio, setembro e fevereiro, o Poder Executivo demonstrará e avaliará o cumprimento das metas fiscais de cada quadrimestre, em audiência pública na comissão referida no § 1º do art. 166 da Constituição ou equivalente nas Casas Legislativas estaduais e municipais”.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Dar ciência à sociedade da evolução dos números fiscais do Estado.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Controle e Planejamento: o acompanhamento periódico da execução orçamentária permite estimar a evolução das receitas e despesas do exercício e antecipar a necessidade de correções de rumo a tempo de garantir o cumprimento das metas fiscais definidas na </a:t>
            </a:r>
            <a:r>
              <a:rPr lang="pt-BR" sz="1900" dirty="0" err="1"/>
              <a:t>LDO</a:t>
            </a:r>
            <a:r>
              <a:rPr lang="pt-BR" sz="1900" dirty="0"/>
              <a:t>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CCAAB5E-45B5-43FE-9C4A-0A662C0175B8}"/>
              </a:ext>
            </a:extLst>
          </p:cNvPr>
          <p:cNvSpPr txBox="1"/>
          <p:nvPr/>
        </p:nvSpPr>
        <p:spPr>
          <a:xfrm>
            <a:off x="179512" y="188640"/>
            <a:ext cx="7718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</a:rPr>
              <a:t>OBJETIVO DA</a:t>
            </a:r>
          </a:p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</a:rPr>
              <a:t>AUDIÊNCIA PÚBLICA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6E0971EE-9155-4BF1-A40C-453B14436CB4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BC9A9DF9-4325-48FA-B377-748A09B6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AD83A000-5682-4CA1-A3DC-63EE5DCC7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B9642B-3550-4B01-B393-4C9FFF2D525B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COM EDUCAÇÃO</a:t>
            </a:r>
          </a:p>
        </p:txBody>
      </p:sp>
    </p:spTree>
    <p:extLst>
      <p:ext uri="{BB962C8B-B14F-4D97-AF65-F5344CB8AC3E}">
        <p14:creationId xmlns:p14="http://schemas.microsoft.com/office/powerpoint/2010/main" val="367532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6BDD8CC8-D321-40F7-8D51-860FFC47371F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7EA96218-D051-493E-87A5-5A7881555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90AFB43E-09B0-4817-8041-A9E37D63E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7EAE45E-802E-41F1-9131-E81DA7D4A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6" y="1947392"/>
            <a:ext cx="8365286" cy="404771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C37342F0-25AF-4B6B-B629-A4CB8D75066B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ECB0685A-E389-4387-AA5D-BE2AE0F3C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C20C43B1-3FFB-409F-B9EB-1F777F924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B9642B-3550-4B01-B393-4C9FFF2D525B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</a:t>
            </a:r>
          </a:p>
          <a:p>
            <a:pPr algn="ctr"/>
            <a:r>
              <a:rPr lang="pt-BR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31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6C34272-48F8-4D9D-8E30-679DAAD00DEF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4E9D2CC9-5BB1-4EB3-A028-B9BA518FD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99CFEC76-0CA0-46D4-8AAE-6C70C7DF7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B062AAF-5430-44F3-ACAF-C4C98BC6A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8412"/>
            <a:ext cx="8568246" cy="363730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5D803E8-6013-473A-8912-DF45362FC7F3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0EE6997F-4D53-47DE-926B-E5BDB79AF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0DB57220-6F46-424E-B9D7-E4E6DBC82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F57C69-39DF-481E-B8B1-27B8B9F06B55}"/>
              </a:ext>
            </a:extLst>
          </p:cNvPr>
          <p:cNvSpPr txBox="1"/>
          <p:nvPr/>
        </p:nvSpPr>
        <p:spPr>
          <a:xfrm>
            <a:off x="288031" y="3645024"/>
            <a:ext cx="853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 Relatório de Gestão Fiscal – </a:t>
            </a:r>
            <a:r>
              <a:rPr lang="pt-BR" sz="2000" b="1" dirty="0" err="1">
                <a:solidFill>
                  <a:srgbClr val="003750"/>
                </a:solidFill>
              </a:rPr>
              <a:t>RGF</a:t>
            </a:r>
            <a:r>
              <a:rPr lang="pt-BR" sz="2000" b="1" dirty="0">
                <a:solidFill>
                  <a:srgbClr val="003750"/>
                </a:solidFill>
              </a:rPr>
              <a:t> (3º Quadrimestre/2018) e o Relatório Resumido da Execução Orçamentária – </a:t>
            </a:r>
            <a:r>
              <a:rPr lang="pt-BR" sz="2000" b="1" dirty="0" err="1">
                <a:solidFill>
                  <a:srgbClr val="003750"/>
                </a:solidFill>
              </a:rPr>
              <a:t>RREO</a:t>
            </a:r>
            <a:r>
              <a:rPr lang="pt-BR" sz="2000" b="1" dirty="0">
                <a:solidFill>
                  <a:srgbClr val="003750"/>
                </a:solidFill>
              </a:rPr>
              <a:t> (6º Bimestre/2018), serão publicados no Diário Oficial do Município 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dados serão informados no Sistema de Informações Contábeis e Fiscais do Setor Público Brasileiro – </a:t>
            </a:r>
            <a:r>
              <a:rPr lang="pt-BR" sz="2000" b="1" dirty="0" err="1">
                <a:solidFill>
                  <a:srgbClr val="003750"/>
                </a:solidFill>
              </a:rPr>
              <a:t>Siconfi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relatórios serão encaminhados ao Tribunal de Contas dos Municípios do Estado da Bahia – 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, via sistema e-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58E4E8C-CAE3-4F84-91F9-6397F2B2CE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030"/>
            <a:ext cx="3971217" cy="2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6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C709089C-7C53-4031-B16C-508EE00042B1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910D6353-9F7D-4E3B-91EE-2A3DA9F9F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16E3A6D5-77D9-4FD5-BB0C-0A18CFFAC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586" y="1737938"/>
              <a:ext cx="3059214" cy="30592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DE7A4F5-A83B-4340-95C5-47A701B069F7}"/>
              </a:ext>
            </a:extLst>
          </p:cNvPr>
          <p:cNvSpPr/>
          <p:nvPr/>
        </p:nvSpPr>
        <p:spPr>
          <a:xfrm>
            <a:off x="0" y="0"/>
            <a:ext cx="4999774" cy="6858000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7E297F6-BD3C-4DD7-8AC8-6D186DC11362}"/>
              </a:ext>
            </a:extLst>
          </p:cNvPr>
          <p:cNvSpPr txBox="1"/>
          <p:nvPr/>
        </p:nvSpPr>
        <p:spPr>
          <a:xfrm>
            <a:off x="364782" y="1645593"/>
            <a:ext cx="42702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ANTONIO </a:t>
            </a:r>
            <a:r>
              <a:rPr lang="pt-BR" sz="2000" b="1" dirty="0" err="1">
                <a:solidFill>
                  <a:schemeClr val="bg1"/>
                </a:solidFill>
              </a:rPr>
              <a:t>ELINALDO</a:t>
            </a:r>
            <a:r>
              <a:rPr lang="pt-BR" sz="2000" b="1" dirty="0">
                <a:solidFill>
                  <a:schemeClr val="bg1"/>
                </a:solidFill>
              </a:rPr>
              <a:t> ARAUJO DA SILVA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Prefeito Municipal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JOAQUIM JOSÉ BAHIA MENEZES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Secretário da Fazenda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BRUNO GARRIDO GONÇALVES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Controlador Geral do Município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LESSYVALDO DIAS DA </a:t>
            </a:r>
            <a:r>
              <a:rPr lang="pt-BR" sz="2000" b="1" dirty="0" err="1">
                <a:solidFill>
                  <a:schemeClr val="bg1"/>
                </a:solidFill>
              </a:rPr>
              <a:t>SIVA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Contador </a:t>
            </a:r>
            <a:r>
              <a:rPr lang="pt-BR" sz="1600" dirty="0" err="1">
                <a:solidFill>
                  <a:schemeClr val="bg1"/>
                </a:solidFill>
              </a:rPr>
              <a:t>CRC</a:t>
            </a:r>
            <a:r>
              <a:rPr lang="pt-BR" sz="1600" dirty="0">
                <a:solidFill>
                  <a:schemeClr val="bg1"/>
                </a:solidFill>
              </a:rPr>
              <a:t>- 023298/O-6 BA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9E745E8D-C19D-4777-B2D9-72A3AC6A5FAB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EE74EB76-3F24-41DE-B342-EE6DC43BA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0EFF3D5E-054D-412C-8AF0-302138FD3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ORÇAMENTÁRIA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Receitas e Despesas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16A426B-F47A-4B48-A7F7-07DA08E0BA58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8D80A466-9DB2-4C7D-8160-22637ABB9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C55E9D35-A34A-4AAD-A64B-DF874D29C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ARRECADADAS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38014D1-858D-4F05-AC39-63B34C606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1" y="1504832"/>
            <a:ext cx="8208578" cy="4308901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67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16A426B-F47A-4B48-A7F7-07DA08E0BA58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8D80A466-9DB2-4C7D-8160-22637ABB9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C55E9D35-A34A-4AAD-A64B-DF874D29C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ARRECADADAS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38014D1-858D-4F05-AC39-63B34C606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371"/>
            <a:ext cx="7443903" cy="605391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5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D58559C6-74BE-4461-8DE8-DF7347160623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25521D6-D212-4C40-AE58-73BC2F4F2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2B3C72BA-B5D8-4860-956B-4D20B069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706762C-0CF1-404A-893B-A157303E9A02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TRIBUTÁRIAS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7042E71-76E5-4CE8-BCC9-52701F7EC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" y="1704147"/>
            <a:ext cx="8676457" cy="397276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92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B8C2636-8175-4B56-8095-018E953680B6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06A1A455-0335-4304-A9E2-57D19D167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D02A3F5-DD76-47EB-AB55-E3236A04F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64A3BDA-33A6-4CDD-941E-A3938B6A609A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DE CONTRIBUIÇÕES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199E250-1882-43CE-BEF5-CBCC500B5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3" y="1782889"/>
            <a:ext cx="8520341" cy="3231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2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A0592E86-CF4A-4952-93FE-D7043DA0C840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B3A3ED37-460B-4065-85C1-23416C39B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9D302FC-F85F-42D0-A24F-C5E8D9943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3650B43-7C05-41C9-8D17-6C90465BDE0E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BEA6F90-DA8D-4EFD-A048-BEC812B8F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0" y="1818204"/>
            <a:ext cx="8565372" cy="434973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28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55AB6A7B-807F-4805-B39E-FADDDA09935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F13E41AF-0F84-4135-A29C-976F2DFA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5109074B-B17F-4390-AAF3-19DF7099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C5A419F-0925-41FE-A089-3BA447E7FA29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EXECUTADAS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198962F-4820-4823-9B4A-59082C1B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6" y="1911025"/>
            <a:ext cx="8590364" cy="376381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595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337</Words>
  <Application>Microsoft Office PowerPoint</Application>
  <PresentationFormat>Apresentação na tela (4:3)</PresentationFormat>
  <Paragraphs>78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HP060BR</dc:creator>
  <cp:lastModifiedBy>ORÇAMENTO</cp:lastModifiedBy>
  <cp:revision>321</cp:revision>
  <cp:lastPrinted>2017-05-24T17:48:16Z</cp:lastPrinted>
  <dcterms:created xsi:type="dcterms:W3CDTF">2013-05-23T17:19:33Z</dcterms:created>
  <dcterms:modified xsi:type="dcterms:W3CDTF">2023-10-11T14:33:42Z</dcterms:modified>
  <cp:contentStatus/>
</cp:coreProperties>
</file>