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1" r:id="rId2"/>
    <p:sldId id="257" r:id="rId3"/>
    <p:sldId id="317" r:id="rId4"/>
    <p:sldId id="356" r:id="rId5"/>
    <p:sldId id="357" r:id="rId6"/>
    <p:sldId id="359" r:id="rId7"/>
    <p:sldId id="360" r:id="rId8"/>
    <p:sldId id="361" r:id="rId9"/>
    <p:sldId id="353" r:id="rId10"/>
    <p:sldId id="336" r:id="rId11"/>
    <p:sldId id="358" r:id="rId12"/>
    <p:sldId id="342" r:id="rId13"/>
    <p:sldId id="320" r:id="rId14"/>
    <p:sldId id="363" r:id="rId15"/>
    <p:sldId id="364" r:id="rId16"/>
    <p:sldId id="365" r:id="rId17"/>
    <p:sldId id="345" r:id="rId18"/>
    <p:sldId id="351" r:id="rId19"/>
    <p:sldId id="333" r:id="rId20"/>
    <p:sldId id="354" r:id="rId21"/>
    <p:sldId id="366" r:id="rId22"/>
    <p:sldId id="327" r:id="rId23"/>
    <p:sldId id="346" r:id="rId24"/>
    <p:sldId id="334" r:id="rId2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RzAFlHMh2kquC2s03BwOA==" hashData="15zZ2/1hDZt1jPKC5Wq9XJuZOXSh3iL14Gh5oDfBKdBY0XL4YtqLmk8oX1pBvNQzaxe+sv8XKB+/+wS7rcH6m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Marlos" initials="RM" lastIdx="1" clrIdx="0">
    <p:extLst>
      <p:ext uri="{19B8F6BF-5375-455C-9EA6-DF929625EA0E}">
        <p15:presenceInfo xmlns:p15="http://schemas.microsoft.com/office/powerpoint/2012/main" userId="S-1-5-21-318840984-2323357258-930068938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50"/>
    <a:srgbClr val="023666"/>
    <a:srgbClr val="FF9900"/>
    <a:srgbClr val="013766"/>
    <a:srgbClr val="023769"/>
    <a:srgbClr val="013D71"/>
    <a:srgbClr val="003399"/>
    <a:srgbClr val="004080"/>
    <a:srgbClr val="12753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3554" autoAdjust="0"/>
  </p:normalViewPr>
  <p:slideViewPr>
    <p:cSldViewPr>
      <p:cViewPr varScale="1">
        <p:scale>
          <a:sx n="109" d="100"/>
          <a:sy n="109" d="100"/>
        </p:scale>
        <p:origin x="16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5552" tIns="47777" rIns="95552" bIns="4777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5552" tIns="47777" rIns="95552" bIns="47777" rtlCol="0"/>
          <a:lstStyle>
            <a:lvl1pPr algn="r">
              <a:defRPr sz="1300"/>
            </a:lvl1pPr>
          </a:lstStyle>
          <a:p>
            <a:fld id="{6B3C399D-8D3E-4F36-8D62-5D24262C9A1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5552" tIns="47777" rIns="95552" bIns="4777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5552" tIns="47777" rIns="95552" bIns="47777" rtlCol="0" anchor="b"/>
          <a:lstStyle>
            <a:lvl1pPr algn="r">
              <a:defRPr sz="1300"/>
            </a:lvl1pPr>
          </a:lstStyle>
          <a:p>
            <a:fld id="{1ABA0FCA-53C3-45B4-B00A-12FDFE34026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00877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3"/>
          </a:xfrm>
          <a:prstGeom prst="rect">
            <a:avLst/>
          </a:prstGeom>
        </p:spPr>
        <p:txBody>
          <a:bodyPr vert="horz" lIns="88212" tIns="44107" rIns="88212" bIns="44107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793"/>
          </a:xfrm>
          <a:prstGeom prst="rect">
            <a:avLst/>
          </a:prstGeom>
        </p:spPr>
        <p:txBody>
          <a:bodyPr vert="horz" lIns="88212" tIns="44107" rIns="88212" bIns="44107" rtlCol="0"/>
          <a:lstStyle>
            <a:lvl1pPr algn="r">
              <a:defRPr sz="1200"/>
            </a:lvl1pPr>
          </a:lstStyle>
          <a:p>
            <a:fld id="{A18B5582-2EBC-4FFB-B008-BC49DC07FFA6}" type="datetimeFigureOut">
              <a:rPr lang="pt-BR" smtClean="0"/>
              <a:pPr/>
              <a:t>11/10/2023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12" tIns="44107" rIns="88212" bIns="4410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64" y="4714654"/>
            <a:ext cx="5438748" cy="4466756"/>
          </a:xfrm>
          <a:prstGeom prst="rect">
            <a:avLst/>
          </a:prstGeom>
        </p:spPr>
        <p:txBody>
          <a:bodyPr vert="horz" lIns="88212" tIns="44107" rIns="88212" bIns="441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306"/>
            <a:ext cx="2945862" cy="495793"/>
          </a:xfrm>
          <a:prstGeom prst="rect">
            <a:avLst/>
          </a:prstGeom>
        </p:spPr>
        <p:txBody>
          <a:bodyPr vert="horz" lIns="88212" tIns="44107" rIns="88212" bIns="44107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294" y="9429306"/>
            <a:ext cx="2945862" cy="495793"/>
          </a:xfrm>
          <a:prstGeom prst="rect">
            <a:avLst/>
          </a:prstGeom>
        </p:spPr>
        <p:txBody>
          <a:bodyPr vert="horz" lIns="88212" tIns="44107" rIns="88212" bIns="44107" rtlCol="0" anchor="b"/>
          <a:lstStyle>
            <a:lvl1pPr algn="r">
              <a:defRPr sz="1200"/>
            </a:lvl1pPr>
          </a:lstStyle>
          <a:p>
            <a:fld id="{43909DC4-9015-439D-BE23-9D082C4A12F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88457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747F-18EB-42F9-A6D7-93CC0E8C2CC0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9E05-D648-4582-BA22-1F54D646C8A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90FB2-4BF3-4A0C-8177-4582DDC16B24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65FEC-012C-4C87-A0A7-7E00F97DEDE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17E50-133D-4719-8B4C-4FA9F7CAFACA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5ABE-6BBC-45B9-9137-976C65474F44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07D48-0C70-43E0-9366-2897E59C5574}" type="datetime1">
              <a:rPr lang="pt-BR" smtClean="0"/>
              <a:t>11/10/2023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91D7-5BDB-4CF4-A2AD-D6ACD8AFD320}" type="datetime1">
              <a:rPr lang="pt-BR" smtClean="0"/>
              <a:t>11/10/2023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BB44D-0D68-49EF-A81F-F4CF94391650}" type="datetime1">
              <a:rPr lang="pt-BR" smtClean="0"/>
              <a:t>11/10/2023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C8C9-264F-406B-936B-7A13CFDDA83E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5ACE-A642-43ED-ABBB-9D8FFF14B79D}" type="datetime1">
              <a:rPr lang="pt-BR" smtClean="0"/>
              <a:t>11/10/2023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6972C-1675-4E2F-8F1A-84F9BD15A499}" type="datetime1">
              <a:rPr lang="pt-BR" smtClean="0"/>
              <a:t>11/10/2023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BA236-7A66-4FE7-ADE8-811749D73F1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324000" cy="689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70406"/>
          <a:stretch/>
        </p:blipFill>
        <p:spPr>
          <a:xfrm>
            <a:off x="252000" y="3068960"/>
            <a:ext cx="8640000" cy="163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7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628800"/>
            <a:ext cx="8640000" cy="40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FISCAIS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8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 ORÇAMENTÁRIO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568537"/>
            <a:ext cx="8640000" cy="4164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PRIMÁRIO E NOMINAL</a:t>
            </a:r>
            <a:endParaRPr lang="pt-BR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988840"/>
            <a:ext cx="8640000" cy="38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 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628800"/>
            <a:ext cx="8640000" cy="45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0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DÍVIDA </a:t>
            </a:r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84784"/>
            <a:ext cx="8640000" cy="275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9DDF7BB8-8150-4CD3-8EE0-86E8EE994A3C}"/>
              </a:ext>
            </a:extLst>
          </p:cNvPr>
          <p:cNvSpPr/>
          <p:nvPr/>
        </p:nvSpPr>
        <p:spPr>
          <a:xfrm>
            <a:off x="0" y="2204864"/>
            <a:ext cx="9144000" cy="228681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LIMITES LEGAIS E </a:t>
            </a:r>
            <a:r>
              <a:rPr lang="pt-BR" sz="7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CONSTITUCIONAIS</a:t>
            </a:r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 COM PESSOAL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00808"/>
            <a:ext cx="8640000" cy="438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0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EM EDUCAÇÃO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8640000" cy="4142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6590" y="1422003"/>
            <a:ext cx="857081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1900" dirty="0"/>
          </a:p>
          <a:p>
            <a:pPr algn="just"/>
            <a:r>
              <a:rPr lang="pt-BR" sz="1900" dirty="0"/>
              <a:t>Cumprir um requisito legal: Demonstrar e avaliar o cumprimento das metas fiscais no </a:t>
            </a:r>
            <a:r>
              <a:rPr lang="pt-BR" sz="1900" b="1" dirty="0"/>
              <a:t>1</a:t>
            </a:r>
            <a:r>
              <a:rPr lang="pt-BR" sz="1900" b="1" dirty="0" smtClean="0"/>
              <a:t>º </a:t>
            </a:r>
            <a:r>
              <a:rPr lang="pt-BR" sz="1900" b="1" dirty="0"/>
              <a:t>Quadrimestre de </a:t>
            </a:r>
            <a:r>
              <a:rPr lang="pt-BR" sz="1900" b="1" dirty="0" smtClean="0"/>
              <a:t>2023</a:t>
            </a:r>
            <a:r>
              <a:rPr lang="pt-BR" sz="1900" dirty="0" smtClean="0"/>
              <a:t>, </a:t>
            </a:r>
            <a:r>
              <a:rPr lang="pt-BR" sz="1900" dirty="0"/>
              <a:t>conforme disposto no § 4° do artigo 9° da Lei de Responsabilidade Fiscal, assim redigido:</a:t>
            </a:r>
          </a:p>
          <a:p>
            <a:pPr algn="just"/>
            <a:endParaRPr lang="pt-BR" sz="1900" dirty="0"/>
          </a:p>
          <a:p>
            <a:pPr lvl="4" algn="just"/>
            <a:r>
              <a:rPr lang="pt-BR" sz="1900" b="1" i="1" dirty="0"/>
              <a:t>“Até o final dos meses de </a:t>
            </a:r>
            <a:r>
              <a:rPr lang="pt-BR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maio</a:t>
            </a:r>
            <a:r>
              <a:rPr lang="pt-BR" sz="1900" b="1" i="1" dirty="0"/>
              <a:t>, setembro e fevereiro, o Poder Executivo demonstrará e avaliará o cumprimento das metas fiscais de cada quadrimestre, em audiência pública na comissão referida no § 1º do art. 166 da Constituição ou equivalente nas Casas Legislativas estaduais e municipais”.</a:t>
            </a:r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Dar ciência à sociedade da evolução dos números fiscais </a:t>
            </a:r>
            <a:r>
              <a:rPr lang="pt-BR" sz="1900" dirty="0" smtClean="0"/>
              <a:t>da Municipalidade.</a:t>
            </a:r>
            <a:endParaRPr lang="pt-BR" sz="1900" dirty="0"/>
          </a:p>
          <a:p>
            <a:pPr algn="just"/>
            <a:endParaRPr lang="pt-BR" sz="1900" dirty="0"/>
          </a:p>
          <a:p>
            <a:pPr algn="just"/>
            <a:r>
              <a:rPr lang="pt-BR" sz="1900" dirty="0"/>
              <a:t>Controle e Planejamento: o acompanhamento periódico da execução orçamentária permite estimar a evolução das receitas e despesas do exercício e antecipar a necessidade de correções de rumo a tempo de garantir o cumprimento das metas fiscais definidas na </a:t>
            </a:r>
            <a:r>
              <a:rPr lang="pt-BR" sz="1900" dirty="0" err="1"/>
              <a:t>LDO</a:t>
            </a:r>
            <a:r>
              <a:rPr lang="pt-BR" sz="1900" dirty="0"/>
              <a:t>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DA AUDIÊNCIA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DO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700808"/>
            <a:ext cx="8640000" cy="442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DO </a:t>
            </a:r>
            <a:r>
              <a:rPr lang="pt-BR" sz="5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FUNDEB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875" y="1772816"/>
            <a:ext cx="3128250" cy="423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1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APLICAÇÃO EM SAÚDE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44824"/>
            <a:ext cx="8640000" cy="4447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="" xmlns:a16="http://schemas.microsoft.com/office/drawing/2014/main" id="{84F57C69-39DF-481E-B8B1-27B8B9F06B55}"/>
              </a:ext>
            </a:extLst>
          </p:cNvPr>
          <p:cNvSpPr txBox="1"/>
          <p:nvPr/>
        </p:nvSpPr>
        <p:spPr>
          <a:xfrm>
            <a:off x="288031" y="3645024"/>
            <a:ext cx="85324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 Relatório de Gestão Fiscal – </a:t>
            </a:r>
            <a:r>
              <a:rPr lang="pt-BR" sz="2000" b="1" dirty="0" err="1">
                <a:solidFill>
                  <a:srgbClr val="003750"/>
                </a:solidFill>
              </a:rPr>
              <a:t>RGF</a:t>
            </a:r>
            <a:r>
              <a:rPr lang="pt-BR" sz="2000" b="1" dirty="0">
                <a:solidFill>
                  <a:srgbClr val="003750"/>
                </a:solidFill>
              </a:rPr>
              <a:t> </a:t>
            </a:r>
            <a:r>
              <a:rPr lang="pt-BR" sz="2000" b="1" dirty="0" smtClean="0">
                <a:solidFill>
                  <a:srgbClr val="003750"/>
                </a:solidFill>
              </a:rPr>
              <a:t>(1º Quadrimestre/2023) </a:t>
            </a:r>
            <a:r>
              <a:rPr lang="pt-BR" sz="2000" b="1" dirty="0">
                <a:solidFill>
                  <a:srgbClr val="003750"/>
                </a:solidFill>
              </a:rPr>
              <a:t>e o Relatório Resumido da Execução Orçamentária – </a:t>
            </a:r>
            <a:r>
              <a:rPr lang="pt-BR" sz="2000" b="1" dirty="0" err="1">
                <a:solidFill>
                  <a:srgbClr val="003750"/>
                </a:solidFill>
              </a:rPr>
              <a:t>RREO</a:t>
            </a:r>
            <a:r>
              <a:rPr lang="pt-BR" sz="2000" b="1" dirty="0">
                <a:solidFill>
                  <a:srgbClr val="003750"/>
                </a:solidFill>
              </a:rPr>
              <a:t> </a:t>
            </a:r>
            <a:r>
              <a:rPr lang="pt-BR" sz="2000" b="1" dirty="0" smtClean="0">
                <a:solidFill>
                  <a:srgbClr val="003750"/>
                </a:solidFill>
              </a:rPr>
              <a:t>(</a:t>
            </a:r>
            <a:r>
              <a:rPr lang="pt-BR" sz="2000" b="1" dirty="0">
                <a:solidFill>
                  <a:srgbClr val="003750"/>
                </a:solidFill>
              </a:rPr>
              <a:t>2</a:t>
            </a:r>
            <a:r>
              <a:rPr lang="pt-BR" sz="2000" b="1" dirty="0" smtClean="0">
                <a:solidFill>
                  <a:srgbClr val="003750"/>
                </a:solidFill>
              </a:rPr>
              <a:t>º Bimestre/2023), </a:t>
            </a:r>
            <a:r>
              <a:rPr lang="pt-BR" sz="2000" b="1" dirty="0">
                <a:solidFill>
                  <a:srgbClr val="003750"/>
                </a:solidFill>
              </a:rPr>
              <a:t>serão publicados no Diário Oficial do Município 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dados serão informados no Sistema de Informações Contábeis e Fiscais do Setor Público Brasileiro – </a:t>
            </a:r>
            <a:r>
              <a:rPr lang="pt-BR" sz="2000" b="1" dirty="0" err="1">
                <a:solidFill>
                  <a:srgbClr val="003750"/>
                </a:solidFill>
              </a:rPr>
              <a:t>Siconfi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  <a:p>
            <a:pPr marL="342900" indent="-342900" algn="just">
              <a:buFont typeface="Calibri" panose="020F0502020204030204" pitchFamily="34" charset="0"/>
              <a:buChar char="#"/>
            </a:pPr>
            <a:endParaRPr lang="pt-BR" sz="2000" b="1" dirty="0">
              <a:solidFill>
                <a:srgbClr val="003750"/>
              </a:solidFill>
            </a:endParaRPr>
          </a:p>
          <a:p>
            <a:pPr marL="342900" indent="-342900" algn="just">
              <a:buFont typeface="Calibri" panose="020F0502020204030204" pitchFamily="34" charset="0"/>
              <a:buChar char="#"/>
            </a:pPr>
            <a:r>
              <a:rPr lang="pt-BR" sz="2000" b="1" dirty="0">
                <a:solidFill>
                  <a:srgbClr val="003750"/>
                </a:solidFill>
              </a:rPr>
              <a:t>Os relatórios serão encaminhados ao Tribunal de Contas dos Municípios do Estado da Bahia – 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, via sistema e-</a:t>
            </a:r>
            <a:r>
              <a:rPr lang="pt-BR" sz="2000" b="1" dirty="0" err="1">
                <a:solidFill>
                  <a:srgbClr val="003750"/>
                </a:solidFill>
              </a:rPr>
              <a:t>tcm</a:t>
            </a:r>
            <a:r>
              <a:rPr lang="pt-BR" sz="2000" b="1" dirty="0">
                <a:solidFill>
                  <a:srgbClr val="003750"/>
                </a:solidFill>
              </a:rPr>
              <a:t>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A58E4E8C-CAE3-4F84-91F9-6397F2B2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29030"/>
            <a:ext cx="3971217" cy="29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24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7DE7A4F5-A83B-4340-95C5-47A701B069F7}"/>
              </a:ext>
            </a:extLst>
          </p:cNvPr>
          <p:cNvSpPr/>
          <p:nvPr/>
        </p:nvSpPr>
        <p:spPr>
          <a:xfrm>
            <a:off x="0" y="0"/>
            <a:ext cx="4999774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Resultado de imagem para CAMAÇARI BRASÃ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621"/>
          <a:stretch/>
        </p:blipFill>
        <p:spPr bwMode="auto">
          <a:xfrm>
            <a:off x="5364088" y="1551426"/>
            <a:ext cx="3555305" cy="375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57E297F6-BD3C-4DD7-8AC8-6D186DC11362}"/>
              </a:ext>
            </a:extLst>
          </p:cNvPr>
          <p:cNvSpPr txBox="1"/>
          <p:nvPr/>
        </p:nvSpPr>
        <p:spPr>
          <a:xfrm>
            <a:off x="229785" y="1645593"/>
            <a:ext cx="4414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</a:rPr>
              <a:t>ANTONIO </a:t>
            </a:r>
            <a:r>
              <a:rPr lang="pt-BR" sz="2000" b="1" dirty="0" err="1">
                <a:solidFill>
                  <a:schemeClr val="bg1"/>
                </a:solidFill>
              </a:rPr>
              <a:t>ELINALDO</a:t>
            </a:r>
            <a:r>
              <a:rPr lang="pt-BR" sz="2000" b="1" dirty="0">
                <a:solidFill>
                  <a:schemeClr val="bg1"/>
                </a:solidFill>
              </a:rPr>
              <a:t> </a:t>
            </a:r>
            <a:r>
              <a:rPr lang="pt-BR" sz="2000" b="1" dirty="0" smtClean="0">
                <a:solidFill>
                  <a:schemeClr val="bg1"/>
                </a:solidFill>
              </a:rPr>
              <a:t>ARAÚJO </a:t>
            </a:r>
            <a:r>
              <a:rPr lang="pt-BR" sz="2000" b="1" dirty="0">
                <a:solidFill>
                  <a:schemeClr val="bg1"/>
                </a:solidFill>
              </a:rPr>
              <a:t>DA SILVA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Prefeito Municipal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JOAQUIM JOSÉ BAHIA MENEZES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Secretário da Fazenda</a:t>
            </a: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endParaRPr lang="pt-BR" sz="1600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BRUNO GARRIDO GONÇALVES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Controlador Geral do Município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2000" b="1" dirty="0">
                <a:solidFill>
                  <a:schemeClr val="bg1"/>
                </a:solidFill>
              </a:rPr>
              <a:t>LESSYVALDO DIAS DA </a:t>
            </a:r>
            <a:r>
              <a:rPr lang="pt-BR" sz="2000" b="1" dirty="0" smtClean="0">
                <a:solidFill>
                  <a:schemeClr val="bg1"/>
                </a:solidFill>
              </a:rPr>
              <a:t>SILVA</a:t>
            </a:r>
            <a:endParaRPr lang="pt-BR" sz="2000" b="1" dirty="0">
              <a:solidFill>
                <a:schemeClr val="bg1"/>
              </a:solidFill>
            </a:endParaRPr>
          </a:p>
          <a:p>
            <a:pPr algn="ctr"/>
            <a:r>
              <a:rPr lang="pt-BR" sz="1600" dirty="0">
                <a:solidFill>
                  <a:schemeClr val="bg1"/>
                </a:solidFill>
              </a:rPr>
              <a:t>Contador </a:t>
            </a:r>
            <a:r>
              <a:rPr lang="pt-BR" sz="1600" dirty="0" err="1">
                <a:solidFill>
                  <a:schemeClr val="bg1"/>
                </a:solidFill>
              </a:rPr>
              <a:t>CRC</a:t>
            </a:r>
            <a:r>
              <a:rPr lang="pt-BR" sz="1600" dirty="0">
                <a:solidFill>
                  <a:schemeClr val="bg1"/>
                </a:solidFill>
              </a:rPr>
              <a:t>- 023298/O-6 BA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EXECUÇÃO DAS</a:t>
            </a:r>
          </a:p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 E DESPESAS</a:t>
            </a:r>
            <a:endParaRPr lang="pt-BR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CONSOLIDADA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t="73931"/>
          <a:stretch/>
        </p:blipFill>
        <p:spPr>
          <a:xfrm>
            <a:off x="252000" y="3284984"/>
            <a:ext cx="8640000" cy="14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56792"/>
            <a:ext cx="8640000" cy="4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TRIBUTÁRIA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84784"/>
            <a:ext cx="8640000" cy="348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RECEITA DE CONTRIBUIÇÕES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484784"/>
            <a:ext cx="8640000" cy="182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0"/>
            <a:ext cx="9144000" cy="118614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TRANSFERÊNCIAS CORRENTES</a:t>
            </a:r>
            <a:endParaRPr lang="pt-BR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412776"/>
            <a:ext cx="8640000" cy="44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A236-7A66-4FE7-ADE8-811749D73F17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4D4A6F4C-DA6D-46A4-A467-789369140DAE}"/>
              </a:ext>
            </a:extLst>
          </p:cNvPr>
          <p:cNvSpPr/>
          <p:nvPr/>
        </p:nvSpPr>
        <p:spPr>
          <a:xfrm>
            <a:off x="0" y="2420888"/>
            <a:ext cx="9144000" cy="193427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DESPESAS</a:t>
            </a:r>
            <a:endParaRPr lang="pt-BR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641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318</Words>
  <Application>Microsoft Office PowerPoint</Application>
  <PresentationFormat>Apresentação na tela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HP060BR</dc:creator>
  <cp:lastModifiedBy>ORÇAMENTO</cp:lastModifiedBy>
  <cp:revision>478</cp:revision>
  <cp:lastPrinted>2023-05-31T10:37:46Z</cp:lastPrinted>
  <dcterms:created xsi:type="dcterms:W3CDTF">2013-05-23T17:19:33Z</dcterms:created>
  <dcterms:modified xsi:type="dcterms:W3CDTF">2023-10-11T12:53:49Z</dcterms:modified>
  <cp:contentStatus/>
</cp:coreProperties>
</file>